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7" r:id="rId1"/>
  </p:sldMasterIdLst>
  <p:notesMasterIdLst>
    <p:notesMasterId r:id="rId19"/>
  </p:notesMasterIdLst>
  <p:sldIdLst>
    <p:sldId id="256" r:id="rId2"/>
    <p:sldId id="340" r:id="rId3"/>
    <p:sldId id="264" r:id="rId4"/>
    <p:sldId id="281" r:id="rId5"/>
    <p:sldId id="282" r:id="rId6"/>
    <p:sldId id="283" r:id="rId7"/>
    <p:sldId id="266" r:id="rId8"/>
    <p:sldId id="277" r:id="rId9"/>
    <p:sldId id="286" r:id="rId10"/>
    <p:sldId id="269" r:id="rId11"/>
    <p:sldId id="284" r:id="rId12"/>
    <p:sldId id="285" r:id="rId13"/>
    <p:sldId id="270" r:id="rId14"/>
    <p:sldId id="341" r:id="rId15"/>
    <p:sldId id="342" r:id="rId16"/>
    <p:sldId id="343" r:id="rId17"/>
    <p:sldId id="347" r:id="rId18"/>
  </p:sldIdLst>
  <p:sldSz cx="12192000" cy="6858000"/>
  <p:notesSz cx="6858000" cy="9144000"/>
  <p:defaultTextStyle>
    <a:defPPr>
      <a:defRPr lang="zh-CN"/>
    </a:defPPr>
    <a:lvl1pPr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379" autoAdjust="0"/>
    <p:restoredTop sz="93763" autoAdjust="0"/>
  </p:normalViewPr>
  <p:slideViewPr>
    <p:cSldViewPr>
      <p:cViewPr varScale="1">
        <p:scale>
          <a:sx n="123" d="100"/>
          <a:sy n="123" d="100"/>
        </p:scale>
        <p:origin x="432"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zh-CN"/>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zh-CN"/>
          </a:p>
        </p:txBody>
      </p:sp>
      <p:sp>
        <p:nvSpPr>
          <p:cNvPr id="47108"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zh-CN"/>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6B60062-98E4-4766-87C1-E1864411C658}" type="slidenum">
              <a:rPr lang="en-US" altLang="zh-CN"/>
              <a:pPr/>
              <a:t>‹#›</a:t>
            </a:fld>
            <a:endParaRPr lang="en-US" altLang="zh-CN"/>
          </a:p>
        </p:txBody>
      </p:sp>
    </p:spTree>
    <p:extLst>
      <p:ext uri="{BB962C8B-B14F-4D97-AF65-F5344CB8AC3E}">
        <p14:creationId xmlns:p14="http://schemas.microsoft.com/office/powerpoint/2010/main" val="34000515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pPr lvl="0"/>
            <a:r>
              <a:rPr lang="zh-CN" altLang="zh-CN" sz="1200">
                <a:effectLst/>
                <a:latin typeface="Times New Roman" panose="02020603050405020304" pitchFamily="18" charset="0"/>
                <a:ea typeface="宋体" panose="02010600030101010101" pitchFamily="2" charset="-122"/>
              </a:rPr>
              <a:t>数据结构复杂</a:t>
            </a:r>
            <a:r>
              <a:rPr lang="zh-CN" altLang="en-US" sz="1200">
                <a:effectLst/>
                <a:latin typeface="Times New Roman" panose="02020603050405020304" pitchFamily="18" charset="0"/>
                <a:ea typeface="宋体" panose="02010600030101010101" pitchFamily="2" charset="-122"/>
              </a:rPr>
              <a:t>。</a:t>
            </a:r>
            <a:r>
              <a:rPr kumimoji="1" lang="zh-CN" altLang="zh-CN" sz="1200" kern="1200">
                <a:solidFill>
                  <a:schemeClr val="tx1"/>
                </a:solidFill>
                <a:effectLst/>
                <a:latin typeface="Times New Roman" pitchFamily="18" charset="0"/>
                <a:ea typeface="宋体" pitchFamily="2" charset="-122"/>
                <a:cs typeface="+mn-cs"/>
              </a:rPr>
              <a:t>层次模型采用树形结构存储数据，网状模型的数据之间相互连接成网状，这些复杂结构使得添加、删除数据等操作的复杂性大大增加。</a:t>
            </a:r>
          </a:p>
          <a:p>
            <a:pPr lvl="0"/>
            <a:r>
              <a:rPr lang="zh-CN" altLang="zh-CN" sz="1200">
                <a:effectLst/>
                <a:latin typeface="Times New Roman" panose="02020603050405020304" pitchFamily="18" charset="0"/>
                <a:ea typeface="宋体" panose="02010600030101010101" pitchFamily="2" charset="-122"/>
              </a:rPr>
              <a:t>数据独立性存在一定问题</a:t>
            </a:r>
            <a:r>
              <a:rPr lang="zh-CN" altLang="en-US" sz="1200">
                <a:effectLst/>
                <a:latin typeface="Times New Roman" panose="02020603050405020304" pitchFamily="18" charset="0"/>
                <a:ea typeface="宋体" panose="02010600030101010101" pitchFamily="2" charset="-122"/>
              </a:rPr>
              <a:t>。</a:t>
            </a:r>
            <a:r>
              <a:rPr kumimoji="1" lang="zh-CN" altLang="zh-CN" sz="1200" kern="1200">
                <a:solidFill>
                  <a:schemeClr val="tx1"/>
                </a:solidFill>
                <a:effectLst/>
                <a:latin typeface="Times New Roman" pitchFamily="18" charset="0"/>
                <a:ea typeface="宋体" pitchFamily="2" charset="-122"/>
                <a:cs typeface="+mn-cs"/>
              </a:rPr>
              <a:t>两种模型中，数据和数据之间采用指针相连，需要程序员编写程序处理查询请求，这样，数据处理算法会被嵌入到应用程序中。为了顾及访问效率，算法的设计要参考编写程序时的数据状态，即应用程序与数据状态是相关的，从而存在一定程度的数据不独立，若数据状态发生改变，之前算法可能就不再适用，需要不断修改应用程序。应用程序和数据之间的依赖会导致功能扩充和维护方面存在诸多问题。</a:t>
            </a:r>
            <a:endParaRPr lang="zh-CN" altLang="en-US"/>
          </a:p>
        </p:txBody>
      </p:sp>
      <p:sp>
        <p:nvSpPr>
          <p:cNvPr id="4" name="灯片编号占位符 3"/>
          <p:cNvSpPr>
            <a:spLocks noGrp="1"/>
          </p:cNvSpPr>
          <p:nvPr>
            <p:ph type="sldNum" sz="quarter" idx="10"/>
          </p:nvPr>
        </p:nvSpPr>
        <p:spPr/>
        <p:txBody>
          <a:bodyPr/>
          <a:lstStyle/>
          <a:p>
            <a:fld id="{B6B60062-98E4-4766-87C1-E1864411C658}" type="slidenum">
              <a:rPr lang="en-US" altLang="zh-CN" smtClean="0"/>
              <a:pPr/>
              <a:t>3</a:t>
            </a:fld>
            <a:endParaRPr lang="en-US" altLang="zh-CN"/>
          </a:p>
        </p:txBody>
      </p:sp>
    </p:spTree>
    <p:extLst>
      <p:ext uri="{BB962C8B-B14F-4D97-AF65-F5344CB8AC3E}">
        <p14:creationId xmlns:p14="http://schemas.microsoft.com/office/powerpoint/2010/main" val="645016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r>
              <a:rPr lang="en-US" altLang="zh-CN" dirty="0"/>
              <a:t>C</a:t>
            </a:r>
            <a:r>
              <a:rPr lang="zh-CN" altLang="en-US" dirty="0"/>
              <a:t>语言写入文件示例代码：</a:t>
            </a:r>
            <a:endParaRPr lang="en-US" altLang="zh-CN" dirty="0"/>
          </a:p>
          <a:p>
            <a:r>
              <a:rPr lang="en-US" altLang="zh-CN" dirty="0"/>
              <a:t>#include&lt;</a:t>
            </a:r>
            <a:r>
              <a:rPr lang="en-US" altLang="zh-CN" dirty="0" err="1"/>
              <a:t>stdio.h</a:t>
            </a:r>
            <a:r>
              <a:rPr lang="en-US" altLang="zh-CN" dirty="0"/>
              <a:t>&gt;</a:t>
            </a:r>
          </a:p>
          <a:p>
            <a:r>
              <a:rPr lang="en-US" altLang="zh-CN" dirty="0" err="1"/>
              <a:t>int</a:t>
            </a:r>
            <a:r>
              <a:rPr lang="en-US" altLang="zh-CN" dirty="0"/>
              <a:t> main()</a:t>
            </a:r>
          </a:p>
          <a:p>
            <a:r>
              <a:rPr lang="en-US" altLang="zh-CN" dirty="0"/>
              <a:t>{</a:t>
            </a:r>
          </a:p>
          <a:p>
            <a:r>
              <a:rPr lang="en-US" altLang="zh-CN" dirty="0"/>
              <a:t>	FILE *</a:t>
            </a:r>
            <a:r>
              <a:rPr lang="en-US" altLang="zh-CN" dirty="0" err="1"/>
              <a:t>fp</a:t>
            </a:r>
            <a:r>
              <a:rPr lang="en-US" altLang="zh-CN" dirty="0"/>
              <a:t>;</a:t>
            </a:r>
          </a:p>
          <a:p>
            <a:r>
              <a:rPr lang="en-US" altLang="zh-CN" dirty="0"/>
              <a:t>	</a:t>
            </a:r>
            <a:r>
              <a:rPr lang="en-US" altLang="zh-CN" dirty="0" err="1"/>
              <a:t>struct</a:t>
            </a:r>
            <a:r>
              <a:rPr lang="en-US" altLang="zh-CN" dirty="0"/>
              <a:t> </a:t>
            </a:r>
            <a:r>
              <a:rPr lang="en-US" altLang="zh-CN" dirty="0" err="1"/>
              <a:t>stu</a:t>
            </a:r>
            <a:endParaRPr lang="en-US" altLang="zh-CN" dirty="0"/>
          </a:p>
          <a:p>
            <a:r>
              <a:rPr lang="en-US" altLang="zh-CN" dirty="0"/>
              <a:t>	{</a:t>
            </a:r>
          </a:p>
          <a:p>
            <a:r>
              <a:rPr lang="en-US" altLang="zh-CN" dirty="0"/>
              <a:t>		</a:t>
            </a:r>
            <a:r>
              <a:rPr lang="en-US" altLang="zh-CN" dirty="0" err="1"/>
              <a:t>int</a:t>
            </a:r>
            <a:r>
              <a:rPr lang="en-US" altLang="zh-CN" dirty="0"/>
              <a:t> </a:t>
            </a:r>
            <a:r>
              <a:rPr lang="en-US" altLang="zh-CN" dirty="0" err="1"/>
              <a:t>sno</a:t>
            </a:r>
            <a:r>
              <a:rPr lang="en-US" altLang="zh-CN" dirty="0"/>
              <a:t>;</a:t>
            </a:r>
          </a:p>
          <a:p>
            <a:r>
              <a:rPr lang="en-US" altLang="zh-CN" dirty="0"/>
              <a:t>		char *</a:t>
            </a:r>
            <a:r>
              <a:rPr lang="en-US" altLang="zh-CN" dirty="0" err="1"/>
              <a:t>sname</a:t>
            </a:r>
            <a:r>
              <a:rPr lang="en-US" altLang="zh-CN" dirty="0"/>
              <a:t>;</a:t>
            </a:r>
          </a:p>
          <a:p>
            <a:r>
              <a:rPr lang="en-US" altLang="zh-CN" dirty="0"/>
              <a:t>		</a:t>
            </a:r>
            <a:r>
              <a:rPr lang="en-US" altLang="zh-CN" dirty="0" err="1"/>
              <a:t>int</a:t>
            </a:r>
            <a:r>
              <a:rPr lang="en-US" altLang="zh-CN" dirty="0"/>
              <a:t> age;</a:t>
            </a:r>
          </a:p>
          <a:p>
            <a:r>
              <a:rPr lang="en-US" altLang="zh-CN" dirty="0"/>
              <a:t>		</a:t>
            </a:r>
            <a:r>
              <a:rPr lang="en-US" altLang="zh-CN" dirty="0" err="1"/>
              <a:t>int</a:t>
            </a:r>
            <a:r>
              <a:rPr lang="en-US" altLang="zh-CN" dirty="0"/>
              <a:t> </a:t>
            </a:r>
            <a:r>
              <a:rPr lang="en-US" altLang="zh-CN" dirty="0" err="1"/>
              <a:t>wgt</a:t>
            </a:r>
            <a:r>
              <a:rPr lang="en-US" altLang="zh-CN" dirty="0"/>
              <a:t>;</a:t>
            </a:r>
          </a:p>
          <a:p>
            <a:r>
              <a:rPr lang="en-US" altLang="zh-CN" dirty="0"/>
              <a:t>	};</a:t>
            </a:r>
          </a:p>
          <a:p>
            <a:r>
              <a:rPr lang="en-US" altLang="zh-CN" dirty="0"/>
              <a:t> 	</a:t>
            </a:r>
            <a:r>
              <a:rPr lang="en-US" altLang="zh-CN" dirty="0" err="1"/>
              <a:t>struct</a:t>
            </a:r>
            <a:r>
              <a:rPr lang="en-US" altLang="zh-CN" dirty="0"/>
              <a:t> </a:t>
            </a:r>
            <a:r>
              <a:rPr lang="en-US" altLang="zh-CN" dirty="0" err="1"/>
              <a:t>stu</a:t>
            </a:r>
            <a:r>
              <a:rPr lang="en-US" altLang="zh-CN" dirty="0"/>
              <a:t> *s1, *s2;</a:t>
            </a:r>
          </a:p>
          <a:p>
            <a:r>
              <a:rPr lang="en-US" altLang="zh-CN" dirty="0"/>
              <a:t>	s1=(</a:t>
            </a:r>
            <a:r>
              <a:rPr lang="en-US" altLang="zh-CN" dirty="0" err="1"/>
              <a:t>struct</a:t>
            </a:r>
            <a:r>
              <a:rPr lang="en-US" altLang="zh-CN" dirty="0"/>
              <a:t> </a:t>
            </a:r>
            <a:r>
              <a:rPr lang="en-US" altLang="zh-CN" dirty="0" err="1"/>
              <a:t>stu</a:t>
            </a:r>
            <a:r>
              <a:rPr lang="en-US" altLang="zh-CN" dirty="0"/>
              <a:t>*)</a:t>
            </a:r>
            <a:r>
              <a:rPr lang="en-US" altLang="zh-CN" dirty="0" err="1"/>
              <a:t>malloc</a:t>
            </a:r>
            <a:r>
              <a:rPr lang="en-US" altLang="zh-CN" dirty="0"/>
              <a:t>(</a:t>
            </a:r>
            <a:r>
              <a:rPr lang="en-US" altLang="zh-CN" dirty="0" err="1"/>
              <a:t>sizeof</a:t>
            </a:r>
            <a:r>
              <a:rPr lang="en-US" altLang="zh-CN" dirty="0"/>
              <a:t>(</a:t>
            </a:r>
            <a:r>
              <a:rPr lang="en-US" altLang="zh-CN" dirty="0" err="1"/>
              <a:t>struct</a:t>
            </a:r>
            <a:r>
              <a:rPr lang="en-US" altLang="zh-CN" dirty="0"/>
              <a:t> </a:t>
            </a:r>
            <a:r>
              <a:rPr lang="en-US" altLang="zh-CN" dirty="0" err="1"/>
              <a:t>stu</a:t>
            </a:r>
            <a:r>
              <a:rPr lang="en-US" altLang="zh-CN" dirty="0"/>
              <a:t>));</a:t>
            </a:r>
          </a:p>
          <a:p>
            <a:r>
              <a:rPr lang="en-US" altLang="zh-CN" dirty="0"/>
              <a:t>	s2=(</a:t>
            </a:r>
            <a:r>
              <a:rPr lang="en-US" altLang="zh-CN" dirty="0" err="1"/>
              <a:t>struct</a:t>
            </a:r>
            <a:r>
              <a:rPr lang="en-US" altLang="zh-CN" dirty="0"/>
              <a:t> </a:t>
            </a:r>
            <a:r>
              <a:rPr lang="en-US" altLang="zh-CN" dirty="0" err="1"/>
              <a:t>stu</a:t>
            </a:r>
            <a:r>
              <a:rPr lang="en-US" altLang="zh-CN" dirty="0"/>
              <a:t>*)</a:t>
            </a:r>
            <a:r>
              <a:rPr lang="en-US" altLang="zh-CN" dirty="0" err="1"/>
              <a:t>malloc</a:t>
            </a:r>
            <a:r>
              <a:rPr lang="en-US" altLang="zh-CN" dirty="0"/>
              <a:t>(</a:t>
            </a:r>
            <a:r>
              <a:rPr lang="en-US" altLang="zh-CN" dirty="0" err="1"/>
              <a:t>sizeof</a:t>
            </a:r>
            <a:r>
              <a:rPr lang="en-US" altLang="zh-CN" dirty="0"/>
              <a:t>(</a:t>
            </a:r>
            <a:r>
              <a:rPr lang="en-US" altLang="zh-CN" dirty="0" err="1"/>
              <a:t>struct</a:t>
            </a:r>
            <a:r>
              <a:rPr lang="en-US" altLang="zh-CN" dirty="0"/>
              <a:t> </a:t>
            </a:r>
            <a:r>
              <a:rPr lang="en-US" altLang="zh-CN" dirty="0" err="1"/>
              <a:t>stu</a:t>
            </a:r>
            <a:r>
              <a:rPr lang="en-US" altLang="zh-CN" dirty="0"/>
              <a:t>));</a:t>
            </a:r>
          </a:p>
          <a:p>
            <a:r>
              <a:rPr lang="en-US" altLang="zh-CN" dirty="0"/>
              <a:t>	s1-&gt;</a:t>
            </a:r>
            <a:r>
              <a:rPr lang="en-US" altLang="zh-CN" dirty="0" err="1"/>
              <a:t>sno</a:t>
            </a:r>
            <a:r>
              <a:rPr lang="en-US" altLang="zh-CN" dirty="0"/>
              <a:t>=1;        s1-&gt;</a:t>
            </a:r>
            <a:r>
              <a:rPr lang="en-US" altLang="zh-CN" dirty="0" err="1"/>
              <a:t>sname</a:t>
            </a:r>
            <a:r>
              <a:rPr lang="en-US" altLang="zh-CN" dirty="0"/>
              <a:t>="law";  </a:t>
            </a:r>
          </a:p>
          <a:p>
            <a:r>
              <a:rPr lang="en-US" altLang="zh-CN" dirty="0"/>
              <a:t>	s1-&gt;age=30;     s1-&gt;</a:t>
            </a:r>
            <a:r>
              <a:rPr lang="en-US" altLang="zh-CN" dirty="0" err="1"/>
              <a:t>wgt</a:t>
            </a:r>
            <a:r>
              <a:rPr lang="en-US" altLang="zh-CN" dirty="0"/>
              <a:t>=80;</a:t>
            </a:r>
          </a:p>
          <a:p>
            <a:r>
              <a:rPr lang="en-US" altLang="zh-CN" dirty="0"/>
              <a:t>	s2-&gt;</a:t>
            </a:r>
            <a:r>
              <a:rPr lang="en-US" altLang="zh-CN" dirty="0" err="1"/>
              <a:t>sno</a:t>
            </a:r>
            <a:r>
              <a:rPr lang="en-US" altLang="zh-CN" dirty="0"/>
              <a:t>=2;        s2-&gt;</a:t>
            </a:r>
            <a:r>
              <a:rPr lang="en-US" altLang="zh-CN" dirty="0" err="1"/>
              <a:t>sname</a:t>
            </a:r>
            <a:r>
              <a:rPr lang="en-US" altLang="zh-CN" dirty="0"/>
              <a:t>="tian"; </a:t>
            </a:r>
          </a:p>
          <a:p>
            <a:r>
              <a:rPr lang="en-US" altLang="zh-CN" dirty="0"/>
              <a:t>	s2-&gt;age=15;     s2-&gt;</a:t>
            </a:r>
            <a:r>
              <a:rPr lang="en-US" altLang="zh-CN" dirty="0" err="1"/>
              <a:t>wgt</a:t>
            </a:r>
            <a:r>
              <a:rPr lang="en-US" altLang="zh-CN" dirty="0"/>
              <a:t>=50;</a:t>
            </a:r>
          </a:p>
          <a:p>
            <a:endParaRPr lang="en-US" altLang="zh-CN" dirty="0"/>
          </a:p>
          <a:p>
            <a:r>
              <a:rPr lang="en-US" altLang="zh-CN" dirty="0"/>
              <a:t>	</a:t>
            </a:r>
            <a:r>
              <a:rPr lang="en-US" altLang="zh-CN" dirty="0" err="1"/>
              <a:t>fp</a:t>
            </a:r>
            <a:r>
              <a:rPr lang="en-US" altLang="zh-CN" dirty="0"/>
              <a:t>=</a:t>
            </a:r>
            <a:r>
              <a:rPr lang="en-US" altLang="zh-CN" dirty="0" err="1"/>
              <a:t>fopen</a:t>
            </a:r>
            <a:r>
              <a:rPr lang="en-US" altLang="zh-CN" dirty="0"/>
              <a:t>("e:\\law.dat","w");</a:t>
            </a:r>
          </a:p>
          <a:p>
            <a:r>
              <a:rPr lang="en-US" altLang="zh-CN" dirty="0"/>
              <a:t>	</a:t>
            </a:r>
            <a:r>
              <a:rPr lang="en-US" altLang="zh-CN" dirty="0" err="1"/>
              <a:t>fwrite</a:t>
            </a:r>
            <a:r>
              <a:rPr lang="en-US" altLang="zh-CN" dirty="0"/>
              <a:t>(s1,sizeof(</a:t>
            </a:r>
            <a:r>
              <a:rPr lang="en-US" altLang="zh-CN" dirty="0" err="1"/>
              <a:t>struct</a:t>
            </a:r>
            <a:r>
              <a:rPr lang="en-US" altLang="zh-CN" dirty="0"/>
              <a:t> </a:t>
            </a:r>
            <a:r>
              <a:rPr lang="en-US" altLang="zh-CN" dirty="0" err="1"/>
              <a:t>stu</a:t>
            </a:r>
            <a:r>
              <a:rPr lang="en-US" altLang="zh-CN" dirty="0"/>
              <a:t>),1,fp);</a:t>
            </a:r>
          </a:p>
          <a:p>
            <a:r>
              <a:rPr lang="en-US" altLang="zh-CN" dirty="0"/>
              <a:t>	</a:t>
            </a:r>
            <a:r>
              <a:rPr lang="en-US" altLang="zh-CN" dirty="0" err="1"/>
              <a:t>fwrite</a:t>
            </a:r>
            <a:r>
              <a:rPr lang="en-US" altLang="zh-CN" dirty="0"/>
              <a:t>(s2,sizeof(</a:t>
            </a:r>
            <a:r>
              <a:rPr lang="en-US" altLang="zh-CN" dirty="0" err="1"/>
              <a:t>struct</a:t>
            </a:r>
            <a:r>
              <a:rPr lang="en-US" altLang="zh-CN" dirty="0"/>
              <a:t> </a:t>
            </a:r>
            <a:r>
              <a:rPr lang="en-US" altLang="zh-CN" dirty="0" err="1"/>
              <a:t>stu</a:t>
            </a:r>
            <a:r>
              <a:rPr lang="en-US" altLang="zh-CN" dirty="0"/>
              <a:t>),1,fp);</a:t>
            </a:r>
          </a:p>
          <a:p>
            <a:r>
              <a:rPr lang="en-US" altLang="zh-CN" dirty="0"/>
              <a:t>	</a:t>
            </a:r>
            <a:r>
              <a:rPr lang="en-US" altLang="zh-CN" dirty="0" err="1"/>
              <a:t>fclose</a:t>
            </a:r>
            <a:r>
              <a:rPr lang="en-US" altLang="zh-CN" dirty="0"/>
              <a:t>(</a:t>
            </a:r>
            <a:r>
              <a:rPr lang="en-US" altLang="zh-CN" dirty="0" err="1"/>
              <a:t>fp</a:t>
            </a:r>
            <a:r>
              <a:rPr lang="en-US" altLang="zh-CN" dirty="0"/>
              <a:t>);</a:t>
            </a:r>
          </a:p>
          <a:p>
            <a:r>
              <a:rPr lang="en-US" altLang="zh-CN" dirty="0"/>
              <a:t>	system("pause");</a:t>
            </a:r>
          </a:p>
          <a:p>
            <a:r>
              <a:rPr lang="en-US" altLang="zh-CN" dirty="0"/>
              <a:t>	return 0;</a:t>
            </a:r>
          </a:p>
          <a:p>
            <a:r>
              <a:rPr lang="en-US" altLang="zh-CN" dirty="0"/>
              <a:t>} </a:t>
            </a:r>
          </a:p>
          <a:p>
            <a:endParaRPr lang="zh-CN" altLang="en-US" dirty="0"/>
          </a:p>
        </p:txBody>
      </p:sp>
      <p:sp>
        <p:nvSpPr>
          <p:cNvPr id="4" name="灯片编号占位符 3"/>
          <p:cNvSpPr>
            <a:spLocks noGrp="1"/>
          </p:cNvSpPr>
          <p:nvPr>
            <p:ph type="sldNum" sz="quarter" idx="10"/>
          </p:nvPr>
        </p:nvSpPr>
        <p:spPr/>
        <p:txBody>
          <a:bodyPr/>
          <a:lstStyle/>
          <a:p>
            <a:fld id="{B6B60062-98E4-4766-87C1-E1864411C658}" type="slidenum">
              <a:rPr lang="en-US" altLang="zh-CN" smtClean="0"/>
              <a:pPr/>
              <a:t>5</a:t>
            </a:fld>
            <a:endParaRPr lang="en-US" altLang="zh-CN"/>
          </a:p>
        </p:txBody>
      </p:sp>
    </p:spTree>
    <p:extLst>
      <p:ext uri="{BB962C8B-B14F-4D97-AF65-F5344CB8AC3E}">
        <p14:creationId xmlns:p14="http://schemas.microsoft.com/office/powerpoint/2010/main" val="877784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1">
        <a:schemeClr val="bg1"/>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8"/>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vl1pPr>
          </a:lstStyle>
          <a:p>
            <a:fld id="{714AFFAC-0CEC-40B4-9694-6063C5D778F2}" type="slidenum">
              <a:rPr lang="en-US" altLang="zh-CN"/>
              <a:pPr/>
              <a:t>‹#›</a:t>
            </a:fld>
            <a:endParaRPr lang="en-US" altLang="zh-CN"/>
          </a:p>
        </p:txBody>
      </p:sp>
    </p:spTree>
    <p:extLst>
      <p:ext uri="{BB962C8B-B14F-4D97-AF65-F5344CB8AC3E}">
        <p14:creationId xmlns:p14="http://schemas.microsoft.com/office/powerpoint/2010/main" val="62367552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bg>
      <p:bgRef idx="1001">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130623"/>
            <a:ext cx="10972800" cy="716543"/>
          </a:xfrm>
        </p:spPr>
        <p:txBody>
          <a:bodyPr/>
          <a:lstStyle>
            <a:lvl1pPr algn="l">
              <a:defRPr sz="2700" b="1" baseline="0">
                <a:solidFill>
                  <a:schemeClr val="bg2">
                    <a:lumMod val="10000"/>
                  </a:schemeClr>
                </a:solidFill>
                <a:latin typeface="Consolas" panose="020B0609020204030204" pitchFamily="49" charset="0"/>
              </a:defRPr>
            </a:lvl1pPr>
          </a:lstStyle>
          <a:p>
            <a:r>
              <a:rPr lang="zh-CN" altLang="en-US" dirty="0"/>
              <a:t>单击此处编辑母版标题样式</a:t>
            </a:r>
          </a:p>
        </p:txBody>
      </p:sp>
      <p:sp>
        <p:nvSpPr>
          <p:cNvPr id="3" name="内容占位符 2"/>
          <p:cNvSpPr>
            <a:spLocks noGrp="1"/>
          </p:cNvSpPr>
          <p:nvPr>
            <p:ph idx="1"/>
          </p:nvPr>
        </p:nvSpPr>
        <p:spPr>
          <a:xfrm>
            <a:off x="609600" y="1052736"/>
            <a:ext cx="10972800" cy="5215386"/>
          </a:xfrm>
        </p:spPr>
        <p:txBody>
          <a:bodyPr/>
          <a:lstStyle>
            <a:lvl1pPr>
              <a:defRPr sz="2400" b="0" baseline="0">
                <a:solidFill>
                  <a:schemeClr val="bg2">
                    <a:lumMod val="10000"/>
                  </a:schemeClr>
                </a:solidFill>
                <a:latin typeface="Consolas" panose="020B0609020204030204" pitchFamily="49" charset="0"/>
              </a:defRPr>
            </a:lvl1pPr>
            <a:lvl2pPr>
              <a:defRPr sz="2000" baseline="0">
                <a:solidFill>
                  <a:schemeClr val="bg2">
                    <a:lumMod val="10000"/>
                  </a:schemeClr>
                </a:solidFill>
                <a:latin typeface="Consolas" panose="020B0609020204030204" pitchFamily="49" charset="0"/>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cxnSp>
        <p:nvCxnSpPr>
          <p:cNvPr id="5" name="直接连接符 4"/>
          <p:cNvCxnSpPr/>
          <p:nvPr userDrawn="1"/>
        </p:nvCxnSpPr>
        <p:spPr>
          <a:xfrm>
            <a:off x="0" y="908720"/>
            <a:ext cx="12192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文本框 6"/>
          <p:cNvSpPr txBox="1"/>
          <p:nvPr userDrawn="1"/>
        </p:nvSpPr>
        <p:spPr>
          <a:xfrm>
            <a:off x="0" y="6396940"/>
            <a:ext cx="12192000" cy="406265"/>
          </a:xfrm>
          <a:prstGeom prst="rect">
            <a:avLst/>
          </a:prstGeom>
          <a:solidFill>
            <a:srgbClr val="FF0000"/>
          </a:solidFill>
        </p:spPr>
        <p:txBody>
          <a:bodyPr wrap="square" rtlCol="0">
            <a:spAutoFit/>
          </a:bodyPr>
          <a:lstStyle/>
          <a:p>
            <a:pPr>
              <a:defRPr/>
            </a:pPr>
            <a:endParaRPr altLang="zh-CN" sz="1800"/>
          </a:p>
        </p:txBody>
      </p:sp>
      <p:sp>
        <p:nvSpPr>
          <p:cNvPr id="8" name="文本框 7"/>
          <p:cNvSpPr txBox="1"/>
          <p:nvPr userDrawn="1"/>
        </p:nvSpPr>
        <p:spPr>
          <a:xfrm>
            <a:off x="2927648" y="6455957"/>
            <a:ext cx="5664629" cy="307777"/>
          </a:xfrm>
          <a:prstGeom prst="rect">
            <a:avLst/>
          </a:prstGeom>
          <a:noFill/>
        </p:spPr>
        <p:txBody>
          <a:bodyPr wrap="square" rtlCol="0">
            <a:spAutoFit/>
          </a:bodyPr>
          <a:lstStyle/>
          <a:p>
            <a:pPr algn="ctr"/>
            <a:r>
              <a:rPr lang="zh-CN" altLang="en-US" sz="1400" b="1">
                <a:solidFill>
                  <a:schemeClr val="bg1"/>
                </a:solidFill>
                <a:latin typeface="+mn-ea"/>
                <a:ea typeface="+mn-ea"/>
              </a:rPr>
              <a:t>关系数据模型</a:t>
            </a:r>
            <a:endParaRPr lang="zh-CN" altLang="en-US" sz="1400" b="1" dirty="0">
              <a:solidFill>
                <a:schemeClr val="bg1"/>
              </a:solidFill>
              <a:latin typeface="+mn-ea"/>
              <a:ea typeface="+mn-ea"/>
            </a:endParaRPr>
          </a:p>
        </p:txBody>
      </p:sp>
      <p:sp>
        <p:nvSpPr>
          <p:cNvPr id="9" name="文本框 8"/>
          <p:cNvSpPr txBox="1"/>
          <p:nvPr userDrawn="1"/>
        </p:nvSpPr>
        <p:spPr>
          <a:xfrm>
            <a:off x="9914070" y="6436188"/>
            <a:ext cx="1632181" cy="307777"/>
          </a:xfrm>
          <a:prstGeom prst="rect">
            <a:avLst/>
          </a:prstGeom>
          <a:noFill/>
        </p:spPr>
        <p:txBody>
          <a:bodyPr wrap="square" rtlCol="0">
            <a:spAutoFit/>
          </a:bodyPr>
          <a:lstStyle/>
          <a:p>
            <a:pPr algn="r">
              <a:defRPr/>
            </a:pPr>
            <a:fld id="{E17F05B3-8E14-4323-BC34-CFA661AAA0AF}" type="slidenum">
              <a:rPr altLang="zh-CN" sz="1400" b="1" smtClean="0">
                <a:solidFill>
                  <a:schemeClr val="bg1"/>
                </a:solidFill>
                <a:latin typeface="+mn-ea"/>
                <a:ea typeface="+mn-ea"/>
              </a:rPr>
              <a:pPr algn="r">
                <a:defRPr/>
              </a:pPr>
              <a:t>‹#›</a:t>
            </a:fld>
            <a:endParaRPr altLang="zh-CN" sz="1400" b="1" dirty="0">
              <a:solidFill>
                <a:schemeClr val="bg1"/>
              </a:solidFill>
              <a:latin typeface="+mn-ea"/>
              <a:ea typeface="+mn-ea"/>
            </a:endParaRPr>
          </a:p>
        </p:txBody>
      </p:sp>
      <p:sp>
        <p:nvSpPr>
          <p:cNvPr id="10" name="文本框 3"/>
          <p:cNvSpPr txBox="1"/>
          <p:nvPr userDrawn="1"/>
        </p:nvSpPr>
        <p:spPr>
          <a:xfrm>
            <a:off x="507488" y="6466792"/>
            <a:ext cx="3518528" cy="307777"/>
          </a:xfrm>
          <a:prstGeom prst="rect">
            <a:avLst/>
          </a:prstGeom>
          <a:noFill/>
        </p:spPr>
        <p:txBody>
          <a:bodyPr wrap="square" rtlCol="0">
            <a:spAutoFit/>
          </a:bodyPr>
          <a:lstStyle>
            <a:defPPr>
              <a:defRPr lang="zh-CN"/>
            </a:defPPr>
            <a:lvl1pPr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9pPr>
          </a:lstStyle>
          <a:p>
            <a:r>
              <a:rPr lang="zh-CN" altLang="en-US" sz="1400" b="1">
                <a:solidFill>
                  <a:schemeClr val="bg1"/>
                </a:solidFill>
                <a:latin typeface="幼圆" panose="02010509060101010101" pitchFamily="49" charset="-122"/>
                <a:ea typeface="幼圆" panose="02010509060101010101" pitchFamily="49" charset="-122"/>
              </a:rPr>
              <a:t>数据库系统原理与应用</a:t>
            </a:r>
            <a:endParaRPr lang="zh-CN" altLang="en-US" sz="1400" b="1" dirty="0">
              <a:solidFill>
                <a:schemeClr val="bg1"/>
              </a:solidFill>
              <a:latin typeface="幼圆" panose="02010509060101010101" pitchFamily="49" charset="-122"/>
              <a:ea typeface="幼圆" panose="02010509060101010101" pitchFamily="49" charset="-122"/>
            </a:endParaRPr>
          </a:p>
        </p:txBody>
      </p:sp>
    </p:spTree>
    <p:extLst>
      <p:ext uri="{BB962C8B-B14F-4D97-AF65-F5344CB8AC3E}">
        <p14:creationId xmlns:p14="http://schemas.microsoft.com/office/powerpoint/2010/main" val="358471018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2800" cy="99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ltLang="zh-CN"/>
          </a:p>
        </p:txBody>
      </p:sp>
      <p:sp>
        <p:nvSpPr>
          <p:cNvPr id="5" name="页脚占位符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ltLang="zh-CN"/>
          </a:p>
        </p:txBody>
      </p:sp>
      <p:sp>
        <p:nvSpPr>
          <p:cNvPr id="6" name="灯片编号占位符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FFFF89"/>
                </a:solidFill>
              </a:defRPr>
            </a:lvl1pPr>
          </a:lstStyle>
          <a:p>
            <a:fld id="{E17F05B3-8E14-4323-BC34-CFA661AAA0AF}"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758" r:id="rId1"/>
    <p:sldLayoutId id="2147483759" r:id="rId2"/>
  </p:sldLayoutIdLst>
  <p:hf sldNum="0" hdr="0" ftr="0" dt="0"/>
  <p:txStyles>
    <p:titleStyle>
      <a:lvl1pPr algn="ctr" rtl="0" eaLnBrk="1" fontAlgn="base" hangingPunct="1">
        <a:spcBef>
          <a:spcPct val="0"/>
        </a:spcBef>
        <a:spcAft>
          <a:spcPct val="0"/>
        </a:spcAft>
        <a:defRPr sz="3300" kern="1200">
          <a:solidFill>
            <a:schemeClr val="tx1"/>
          </a:solidFill>
          <a:latin typeface="+mj-lt"/>
          <a:ea typeface="+mj-ea"/>
          <a:cs typeface="+mj-cs"/>
        </a:defRPr>
      </a:lvl1pPr>
      <a:lvl2pPr algn="ctr" rtl="0" eaLnBrk="1" fontAlgn="base" hangingPunct="1">
        <a:spcBef>
          <a:spcPct val="0"/>
        </a:spcBef>
        <a:spcAft>
          <a:spcPct val="0"/>
        </a:spcAft>
        <a:defRPr sz="3300">
          <a:solidFill>
            <a:schemeClr val="tx1"/>
          </a:solidFill>
          <a:latin typeface="Century Gothic" pitchFamily="34" charset="0"/>
          <a:ea typeface="幼圆" pitchFamily="49" charset="-122"/>
        </a:defRPr>
      </a:lvl2pPr>
      <a:lvl3pPr algn="ctr" rtl="0" eaLnBrk="1" fontAlgn="base" hangingPunct="1">
        <a:spcBef>
          <a:spcPct val="0"/>
        </a:spcBef>
        <a:spcAft>
          <a:spcPct val="0"/>
        </a:spcAft>
        <a:defRPr sz="3300">
          <a:solidFill>
            <a:schemeClr val="tx1"/>
          </a:solidFill>
          <a:latin typeface="Century Gothic" pitchFamily="34" charset="0"/>
          <a:ea typeface="幼圆" pitchFamily="49" charset="-122"/>
        </a:defRPr>
      </a:lvl3pPr>
      <a:lvl4pPr algn="ctr" rtl="0" eaLnBrk="1" fontAlgn="base" hangingPunct="1">
        <a:spcBef>
          <a:spcPct val="0"/>
        </a:spcBef>
        <a:spcAft>
          <a:spcPct val="0"/>
        </a:spcAft>
        <a:defRPr sz="3300">
          <a:solidFill>
            <a:schemeClr val="tx1"/>
          </a:solidFill>
          <a:latin typeface="Century Gothic" pitchFamily="34" charset="0"/>
          <a:ea typeface="幼圆" pitchFamily="49" charset="-122"/>
        </a:defRPr>
      </a:lvl4pPr>
      <a:lvl5pPr algn="ctr" rtl="0" eaLnBrk="1" fontAlgn="base" hangingPunct="1">
        <a:spcBef>
          <a:spcPct val="0"/>
        </a:spcBef>
        <a:spcAft>
          <a:spcPct val="0"/>
        </a:spcAft>
        <a:defRPr sz="3300">
          <a:solidFill>
            <a:schemeClr val="tx1"/>
          </a:solidFill>
          <a:latin typeface="Century Gothic" pitchFamily="34" charset="0"/>
          <a:ea typeface="幼圆" pitchFamily="49" charset="-122"/>
        </a:defRPr>
      </a:lvl5pPr>
      <a:lvl6pPr marL="342900" algn="ctr" rtl="0" eaLnBrk="1" fontAlgn="base" hangingPunct="1">
        <a:spcBef>
          <a:spcPct val="0"/>
        </a:spcBef>
        <a:spcAft>
          <a:spcPct val="0"/>
        </a:spcAft>
        <a:defRPr sz="3300">
          <a:solidFill>
            <a:schemeClr val="tx1"/>
          </a:solidFill>
          <a:latin typeface="Century Gothic" pitchFamily="34" charset="0"/>
          <a:ea typeface="幼圆" pitchFamily="49" charset="-122"/>
        </a:defRPr>
      </a:lvl6pPr>
      <a:lvl7pPr marL="685800" algn="ctr" rtl="0" eaLnBrk="1" fontAlgn="base" hangingPunct="1">
        <a:spcBef>
          <a:spcPct val="0"/>
        </a:spcBef>
        <a:spcAft>
          <a:spcPct val="0"/>
        </a:spcAft>
        <a:defRPr sz="3300">
          <a:solidFill>
            <a:schemeClr val="tx1"/>
          </a:solidFill>
          <a:latin typeface="Century Gothic" pitchFamily="34" charset="0"/>
          <a:ea typeface="幼圆" pitchFamily="49" charset="-122"/>
        </a:defRPr>
      </a:lvl7pPr>
      <a:lvl8pPr marL="1028700" algn="ctr" rtl="0" eaLnBrk="1" fontAlgn="base" hangingPunct="1">
        <a:spcBef>
          <a:spcPct val="0"/>
        </a:spcBef>
        <a:spcAft>
          <a:spcPct val="0"/>
        </a:spcAft>
        <a:defRPr sz="3300">
          <a:solidFill>
            <a:schemeClr val="tx1"/>
          </a:solidFill>
          <a:latin typeface="Century Gothic" pitchFamily="34" charset="0"/>
          <a:ea typeface="幼圆" pitchFamily="49" charset="-122"/>
        </a:defRPr>
      </a:lvl8pPr>
      <a:lvl9pPr marL="1371600" algn="ctr" rtl="0" eaLnBrk="1" fontAlgn="base" hangingPunct="1">
        <a:spcBef>
          <a:spcPct val="0"/>
        </a:spcBef>
        <a:spcAft>
          <a:spcPct val="0"/>
        </a:spcAft>
        <a:defRPr sz="3300">
          <a:solidFill>
            <a:schemeClr val="tx1"/>
          </a:solidFill>
          <a:latin typeface="Century Gothic" pitchFamily="34" charset="0"/>
          <a:ea typeface="幼圆" pitchFamily="49" charset="-122"/>
        </a:defRPr>
      </a:lvl9pPr>
    </p:titleStyle>
    <p:bodyStyle>
      <a:lvl1pPr marL="257175" indent="-257175"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sz="7200">
                <a:solidFill>
                  <a:srgbClr val="FF0000"/>
                </a:solidFill>
                <a:latin typeface="华文琥珀" panose="02010800040101010101" pitchFamily="2" charset="-122"/>
                <a:ea typeface="华文琥珀" panose="02010800040101010101" pitchFamily="2" charset="-122"/>
              </a:rPr>
              <a:t>3</a:t>
            </a:r>
            <a:endParaRPr lang="zh-CN" altLang="en-US" sz="7200">
              <a:solidFill>
                <a:srgbClr val="FF0000"/>
              </a:solidFill>
              <a:latin typeface="华文琥珀" panose="02010800040101010101" pitchFamily="2" charset="-122"/>
              <a:ea typeface="华文琥珀" panose="02010800040101010101" pitchFamily="2" charset="-122"/>
            </a:endParaRPr>
          </a:p>
        </p:txBody>
      </p:sp>
      <p:sp>
        <p:nvSpPr>
          <p:cNvPr id="3" name="副标题 2"/>
          <p:cNvSpPr>
            <a:spLocks noGrp="1"/>
          </p:cNvSpPr>
          <p:nvPr>
            <p:ph type="subTitle" idx="1"/>
          </p:nvPr>
        </p:nvSpPr>
        <p:spPr>
          <a:xfrm>
            <a:off x="3125670" y="3483006"/>
            <a:ext cx="5670630" cy="1314450"/>
          </a:xfrm>
        </p:spPr>
        <p:txBody>
          <a:bodyPr/>
          <a:lstStyle/>
          <a:p>
            <a:r>
              <a:rPr lang="zh-CN" altLang="en-US" sz="4500" b="1">
                <a:solidFill>
                  <a:schemeClr val="bg2">
                    <a:lumMod val="10000"/>
                  </a:schemeClr>
                </a:solidFill>
                <a:latin typeface="Consolas" panose="020B0609020204030204" pitchFamily="49" charset="0"/>
              </a:rPr>
              <a:t>关系数据模型</a:t>
            </a:r>
            <a:endParaRPr lang="zh-CN" altLang="en-US" sz="4500" b="1" dirty="0">
              <a:solidFill>
                <a:schemeClr val="bg2">
                  <a:lumMod val="10000"/>
                </a:schemeClr>
              </a:solidFill>
              <a:latin typeface="+mn-ea"/>
            </a:endParaRPr>
          </a:p>
        </p:txBody>
      </p:sp>
    </p:spTree>
    <p:extLst>
      <p:ext uri="{BB962C8B-B14F-4D97-AF65-F5344CB8AC3E}">
        <p14:creationId xmlns:p14="http://schemas.microsoft.com/office/powerpoint/2010/main" val="995862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关系模型的三要素</a:t>
            </a:r>
          </a:p>
        </p:txBody>
      </p:sp>
      <p:sp>
        <p:nvSpPr>
          <p:cNvPr id="3" name="内容占位符 2"/>
          <p:cNvSpPr>
            <a:spLocks noGrp="1"/>
          </p:cNvSpPr>
          <p:nvPr>
            <p:ph idx="1"/>
          </p:nvPr>
        </p:nvSpPr>
        <p:spPr/>
        <p:txBody>
          <a:bodyPr/>
          <a:lstStyle/>
          <a:p>
            <a:r>
              <a:rPr lang="zh-CN" altLang="en-US" dirty="0"/>
              <a:t>数据结构：关系，即表</a:t>
            </a:r>
            <a:endParaRPr lang="en-US" altLang="zh-CN" dirty="0"/>
          </a:p>
          <a:p>
            <a:r>
              <a:rPr lang="zh-CN" altLang="en-US" dirty="0"/>
              <a:t>操作方式：关系代数</a:t>
            </a:r>
            <a:endParaRPr lang="en-US" altLang="zh-CN" dirty="0"/>
          </a:p>
          <a:p>
            <a:pPr lvl="1"/>
            <a:r>
              <a:rPr lang="zh-CN" altLang="en-US" dirty="0"/>
              <a:t>选择：查询行</a:t>
            </a:r>
            <a:endParaRPr lang="en-US" altLang="zh-CN" dirty="0"/>
          </a:p>
          <a:p>
            <a:pPr lvl="1"/>
            <a:r>
              <a:rPr lang="zh-CN" altLang="en-US" dirty="0"/>
              <a:t>映射：查询列</a:t>
            </a:r>
            <a:endParaRPr lang="en-US" altLang="zh-CN" dirty="0"/>
          </a:p>
          <a:p>
            <a:pPr lvl="1"/>
            <a:r>
              <a:rPr lang="zh-CN" altLang="en-US" dirty="0"/>
              <a:t>并：两个查询结果的并集</a:t>
            </a:r>
            <a:endParaRPr lang="en-US" altLang="zh-CN" dirty="0"/>
          </a:p>
          <a:p>
            <a:pPr lvl="1"/>
            <a:r>
              <a:rPr lang="zh-CN" altLang="en-US" dirty="0"/>
              <a:t>差：从一个查询结果中除去另一个查询结果的内容</a:t>
            </a:r>
            <a:endParaRPr lang="en-US" altLang="zh-CN" dirty="0"/>
          </a:p>
          <a:p>
            <a:pPr lvl="1"/>
            <a:r>
              <a:rPr lang="zh-CN" altLang="en-US" dirty="0"/>
              <a:t>连接：把两个表的行拼接</a:t>
            </a:r>
            <a:endParaRPr lang="en-US" altLang="zh-CN" dirty="0"/>
          </a:p>
          <a:p>
            <a:r>
              <a:rPr lang="zh-CN" altLang="en-US" dirty="0"/>
              <a:t>约束</a:t>
            </a:r>
            <a:endParaRPr lang="en-US" altLang="zh-CN" dirty="0"/>
          </a:p>
          <a:p>
            <a:pPr lvl="1"/>
            <a:r>
              <a:rPr lang="zh-CN" altLang="en-US" dirty="0"/>
              <a:t>实体完整性约束：表中的行不能存在全空行，也不能存在相同行，以主键实现此功能</a:t>
            </a:r>
            <a:endParaRPr lang="en-US" altLang="zh-CN" dirty="0"/>
          </a:p>
          <a:p>
            <a:pPr lvl="1"/>
            <a:r>
              <a:rPr lang="zh-CN" altLang="en-US" dirty="0"/>
              <a:t>引用完整性约束：两个表的指定列之间的关系。如</a:t>
            </a:r>
            <a:r>
              <a:rPr lang="en-US" altLang="zh-CN" dirty="0"/>
              <a:t>emp</a:t>
            </a:r>
            <a:r>
              <a:rPr lang="zh-CN" altLang="en-US" dirty="0"/>
              <a:t>和</a:t>
            </a:r>
            <a:r>
              <a:rPr lang="en-US" altLang="zh-CN" dirty="0"/>
              <a:t>dept</a:t>
            </a:r>
            <a:r>
              <a:rPr lang="zh-CN" altLang="en-US" dirty="0"/>
              <a:t>表中的</a:t>
            </a:r>
            <a:r>
              <a:rPr lang="en-US" altLang="zh-CN" dirty="0" err="1"/>
              <a:t>deptno</a:t>
            </a:r>
            <a:r>
              <a:rPr lang="zh-CN" altLang="en-US" dirty="0"/>
              <a:t>列。</a:t>
            </a:r>
          </a:p>
        </p:txBody>
      </p:sp>
    </p:spTree>
    <p:extLst>
      <p:ext uri="{BB962C8B-B14F-4D97-AF65-F5344CB8AC3E}">
        <p14:creationId xmlns:p14="http://schemas.microsoft.com/office/powerpoint/2010/main" val="700264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几个术语的不同叫法</a:t>
            </a:r>
          </a:p>
        </p:txBody>
      </p:sp>
      <p:pic>
        <p:nvPicPr>
          <p:cNvPr id="10" name="内容占位符 9"/>
          <p:cNvPicPr>
            <a:picLocks noGrp="1" noChangeAspect="1"/>
          </p:cNvPicPr>
          <p:nvPr>
            <p:ph idx="1"/>
          </p:nvPr>
        </p:nvPicPr>
        <p:blipFill>
          <a:blip r:embed="rId2"/>
          <a:stretch>
            <a:fillRect/>
          </a:stretch>
        </p:blipFill>
        <p:spPr>
          <a:xfrm>
            <a:off x="2691643" y="1988840"/>
            <a:ext cx="6808715" cy="2160240"/>
          </a:xfrm>
          <a:prstGeom prst="rect">
            <a:avLst/>
          </a:prstGeom>
        </p:spPr>
      </p:pic>
    </p:spTree>
    <p:extLst>
      <p:ext uri="{BB962C8B-B14F-4D97-AF65-F5344CB8AC3E}">
        <p14:creationId xmlns:p14="http://schemas.microsoft.com/office/powerpoint/2010/main" val="3337566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关系和表的区别</a:t>
            </a:r>
          </a:p>
        </p:txBody>
      </p:sp>
      <p:sp>
        <p:nvSpPr>
          <p:cNvPr id="3" name="内容占位符 2"/>
          <p:cNvSpPr>
            <a:spLocks noGrp="1"/>
          </p:cNvSpPr>
          <p:nvPr>
            <p:ph idx="1"/>
          </p:nvPr>
        </p:nvSpPr>
        <p:spPr/>
        <p:txBody>
          <a:bodyPr/>
          <a:lstStyle/>
          <a:p>
            <a:r>
              <a:rPr lang="zh-CN" altLang="en-US" dirty="0"/>
              <a:t>关系是集合，是数学概念，行之间无顺序，列之间也无顺序。</a:t>
            </a:r>
          </a:p>
          <a:p>
            <a:r>
              <a:rPr lang="zh-CN" altLang="en-US"/>
              <a:t>为了方便查看，表的</a:t>
            </a:r>
            <a:r>
              <a:rPr lang="zh-CN" altLang="en-US" dirty="0"/>
              <a:t>行</a:t>
            </a:r>
            <a:r>
              <a:rPr lang="zh-CN" altLang="en-US"/>
              <a:t>一般会以</a:t>
            </a:r>
            <a:r>
              <a:rPr lang="zh-CN" altLang="en-US" dirty="0"/>
              <a:t>某个列排序，列也会按照习惯排序。</a:t>
            </a:r>
          </a:p>
          <a:p>
            <a:endParaRPr lang="zh-CN" altLang="en-US" dirty="0"/>
          </a:p>
        </p:txBody>
      </p:sp>
    </p:spTree>
    <p:extLst>
      <p:ext uri="{BB962C8B-B14F-4D97-AF65-F5344CB8AC3E}">
        <p14:creationId xmlns:p14="http://schemas.microsoft.com/office/powerpoint/2010/main" val="56642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关系模型的特点</a:t>
            </a:r>
          </a:p>
        </p:txBody>
      </p:sp>
      <p:sp>
        <p:nvSpPr>
          <p:cNvPr id="3" name="内容占位符 2"/>
          <p:cNvSpPr>
            <a:spLocks noGrp="1"/>
          </p:cNvSpPr>
          <p:nvPr>
            <p:ph idx="1"/>
          </p:nvPr>
        </p:nvSpPr>
        <p:spPr/>
        <p:txBody>
          <a:bodyPr/>
          <a:lstStyle/>
          <a:p>
            <a:r>
              <a:rPr lang="zh-CN" altLang="en-US"/>
              <a:t>严格的理论基础</a:t>
            </a:r>
            <a:endParaRPr lang="en-US" altLang="zh-CN"/>
          </a:p>
          <a:p>
            <a:r>
              <a:rPr lang="zh-CN" altLang="en-US"/>
              <a:t>简单的逻辑结构</a:t>
            </a:r>
            <a:endParaRPr lang="en-US" altLang="zh-CN"/>
          </a:p>
          <a:p>
            <a:r>
              <a:rPr lang="zh-CN" altLang="en-US"/>
              <a:t>面向集合的操作语言</a:t>
            </a:r>
            <a:r>
              <a:rPr lang="en-US" altLang="zh-CN"/>
              <a:t>, </a:t>
            </a:r>
            <a:r>
              <a:rPr lang="zh-CN" altLang="en-US"/>
              <a:t>与此相对的是面向过程语言</a:t>
            </a:r>
          </a:p>
        </p:txBody>
      </p:sp>
    </p:spTree>
    <p:extLst>
      <p:ext uri="{BB962C8B-B14F-4D97-AF65-F5344CB8AC3E}">
        <p14:creationId xmlns:p14="http://schemas.microsoft.com/office/powerpoint/2010/main" val="2860708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关系型数据库产品</a:t>
            </a:r>
            <a:r>
              <a:rPr lang="en-US" altLang="zh-CN"/>
              <a:t>–IBM</a:t>
            </a:r>
            <a:r>
              <a:rPr lang="zh-CN" altLang="en-US"/>
              <a:t>的</a:t>
            </a:r>
            <a:r>
              <a:rPr lang="en-US" altLang="zh-CN"/>
              <a:t>System R</a:t>
            </a:r>
            <a:endParaRPr lang="zh-CN" altLang="en-US"/>
          </a:p>
        </p:txBody>
      </p:sp>
      <p:sp>
        <p:nvSpPr>
          <p:cNvPr id="3" name="内容占位符 2"/>
          <p:cNvSpPr>
            <a:spLocks noGrp="1"/>
          </p:cNvSpPr>
          <p:nvPr>
            <p:ph idx="1"/>
          </p:nvPr>
        </p:nvSpPr>
        <p:spPr/>
        <p:txBody>
          <a:bodyPr/>
          <a:lstStyle/>
          <a:p>
            <a:r>
              <a:rPr lang="en-US" altLang="zh-CN"/>
              <a:t>System R</a:t>
            </a:r>
            <a:r>
              <a:rPr lang="zh-CN" altLang="en-US"/>
              <a:t>，</a:t>
            </a:r>
            <a:r>
              <a:rPr lang="en-US" altLang="zh-CN"/>
              <a:t>1973~1979</a:t>
            </a:r>
            <a:r>
              <a:rPr lang="zh-CN" altLang="en-US"/>
              <a:t>，</a:t>
            </a:r>
            <a:r>
              <a:rPr lang="en-US" altLang="zh-CN"/>
              <a:t>80,000</a:t>
            </a:r>
            <a:r>
              <a:rPr lang="zh-CN" altLang="zh-CN"/>
              <a:t>行代码，</a:t>
            </a:r>
            <a:r>
              <a:rPr lang="en-US" altLang="zh-CN"/>
              <a:t>2.2MB</a:t>
            </a:r>
          </a:p>
          <a:p>
            <a:pPr lvl="1"/>
            <a:r>
              <a:rPr lang="en-US" altLang="zh-CN"/>
              <a:t>1981</a:t>
            </a:r>
            <a:r>
              <a:rPr lang="zh-CN" altLang="en-US"/>
              <a:t>，</a:t>
            </a:r>
            <a:r>
              <a:rPr lang="en-US" altLang="zh-CN"/>
              <a:t>SQL/Data</a:t>
            </a:r>
          </a:p>
          <a:p>
            <a:pPr lvl="1"/>
            <a:r>
              <a:rPr lang="en-US" altLang="zh-CN"/>
              <a:t>1983</a:t>
            </a:r>
            <a:r>
              <a:rPr lang="zh-CN" altLang="en-US"/>
              <a:t>，</a:t>
            </a:r>
            <a:r>
              <a:rPr lang="en-US" altLang="zh-CN"/>
              <a:t>DB2</a:t>
            </a:r>
          </a:p>
          <a:p>
            <a:r>
              <a:rPr lang="en-US" altLang="zh-CN"/>
              <a:t>1979</a:t>
            </a:r>
            <a:r>
              <a:rPr lang="zh-CN" altLang="en-US"/>
              <a:t>，</a:t>
            </a:r>
            <a:r>
              <a:rPr lang="en-US" altLang="zh-CN"/>
              <a:t>Oracle 2.0</a:t>
            </a:r>
          </a:p>
          <a:p>
            <a:endParaRPr lang="zh-CN" altLang="en-US"/>
          </a:p>
        </p:txBody>
      </p:sp>
    </p:spTree>
    <p:extLst>
      <p:ext uri="{BB962C8B-B14F-4D97-AF65-F5344CB8AC3E}">
        <p14:creationId xmlns:p14="http://schemas.microsoft.com/office/powerpoint/2010/main" val="164778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关系型数据库产品 </a:t>
            </a:r>
            <a:r>
              <a:rPr lang="en-US" altLang="zh-CN"/>
              <a:t>– UCB</a:t>
            </a:r>
            <a:r>
              <a:rPr lang="zh-CN" altLang="en-US"/>
              <a:t>的</a:t>
            </a:r>
            <a:r>
              <a:rPr lang="en-US" altLang="zh-CN"/>
              <a:t>Ingres</a:t>
            </a:r>
            <a:r>
              <a:rPr lang="zh-CN" altLang="en-US"/>
              <a:t>项目</a:t>
            </a:r>
          </a:p>
        </p:txBody>
      </p:sp>
      <p:sp>
        <p:nvSpPr>
          <p:cNvPr id="3" name="内容占位符 2"/>
          <p:cNvSpPr>
            <a:spLocks noGrp="1"/>
          </p:cNvSpPr>
          <p:nvPr>
            <p:ph idx="1"/>
          </p:nvPr>
        </p:nvSpPr>
        <p:spPr/>
        <p:txBody>
          <a:bodyPr/>
          <a:lstStyle/>
          <a:p>
            <a:r>
              <a:rPr lang="en-US" altLang="zh-CN"/>
              <a:t>1973~1985, </a:t>
            </a:r>
            <a:r>
              <a:rPr lang="nl-NL" altLang="zh-CN"/>
              <a:t>Michael Stonebraker</a:t>
            </a:r>
            <a:r>
              <a:rPr lang="zh-CN" altLang="en-US"/>
              <a:t>与</a:t>
            </a:r>
            <a:r>
              <a:rPr lang="nl-NL" altLang="zh-CN"/>
              <a:t>Eugene Wong</a:t>
            </a:r>
          </a:p>
          <a:p>
            <a:r>
              <a:rPr lang="zh-CN" altLang="en-US"/>
              <a:t>由</a:t>
            </a:r>
            <a:r>
              <a:rPr lang="en-US" altLang="zh-CN"/>
              <a:t>Ingres</a:t>
            </a:r>
            <a:r>
              <a:rPr lang="zh-CN" altLang="en-US"/>
              <a:t>演化而来的产品</a:t>
            </a:r>
            <a:endParaRPr lang="en-US" altLang="zh-CN"/>
          </a:p>
          <a:p>
            <a:pPr lvl="1"/>
            <a:r>
              <a:rPr lang="en-US" altLang="zh-CN"/>
              <a:t>1984</a:t>
            </a:r>
            <a:r>
              <a:rPr lang="zh-CN" altLang="en-US"/>
              <a:t>，主要开发者</a:t>
            </a:r>
            <a:r>
              <a:rPr lang="en-US" altLang="zh-CN"/>
              <a:t>Robert Epstein</a:t>
            </a:r>
            <a:r>
              <a:rPr lang="zh-CN" altLang="en-US"/>
              <a:t>创立</a:t>
            </a:r>
            <a:r>
              <a:rPr lang="en-US" altLang="zh-CN"/>
              <a:t>Sybase</a:t>
            </a:r>
            <a:r>
              <a:rPr lang="zh-CN" altLang="en-US"/>
              <a:t>。</a:t>
            </a:r>
            <a:r>
              <a:rPr lang="en-US" altLang="zh-CN"/>
              <a:t>1987.5</a:t>
            </a:r>
            <a:r>
              <a:rPr lang="zh-CN" altLang="en-US"/>
              <a:t>，</a:t>
            </a:r>
            <a:r>
              <a:rPr lang="en-US" altLang="zh-CN"/>
              <a:t>Sybase</a:t>
            </a:r>
            <a:r>
              <a:rPr lang="zh-CN" altLang="en-US"/>
              <a:t>系统。</a:t>
            </a:r>
            <a:endParaRPr lang="en-US" altLang="zh-CN"/>
          </a:p>
          <a:p>
            <a:pPr lvl="1"/>
            <a:r>
              <a:rPr lang="en-US" altLang="zh-CN"/>
              <a:t>1993</a:t>
            </a:r>
            <a:r>
              <a:rPr lang="zh-CN" altLang="en-US"/>
              <a:t>，微软购买</a:t>
            </a:r>
            <a:r>
              <a:rPr lang="en-US" altLang="zh-CN"/>
              <a:t>Sybase</a:t>
            </a:r>
            <a:r>
              <a:rPr lang="zh-CN" altLang="en-US"/>
              <a:t>源代码的许可，即</a:t>
            </a:r>
            <a:r>
              <a:rPr lang="en-US" altLang="zh-CN"/>
              <a:t>SQL Server</a:t>
            </a:r>
            <a:r>
              <a:rPr lang="zh-CN" altLang="en-US"/>
              <a:t>。</a:t>
            </a:r>
            <a:endParaRPr lang="en-US" altLang="zh-CN"/>
          </a:p>
          <a:p>
            <a:pPr lvl="1"/>
            <a:r>
              <a:rPr lang="en-US" altLang="zh-CN"/>
              <a:t>1996.8</a:t>
            </a:r>
            <a:r>
              <a:rPr lang="zh-CN" altLang="en-US"/>
              <a:t>，</a:t>
            </a:r>
            <a:r>
              <a:rPr lang="en-US" altLang="zh-CN"/>
              <a:t>PostgreSQL</a:t>
            </a:r>
          </a:p>
          <a:p>
            <a:endParaRPr lang="zh-CN" altLang="en-US"/>
          </a:p>
        </p:txBody>
      </p:sp>
    </p:spTree>
    <p:extLst>
      <p:ext uri="{BB962C8B-B14F-4D97-AF65-F5344CB8AC3E}">
        <p14:creationId xmlns:p14="http://schemas.microsoft.com/office/powerpoint/2010/main" val="3743500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latin typeface="Consolas" panose="020B0609020204030204" pitchFamily="49" charset="0"/>
              </a:rPr>
              <a:t>MySQL</a:t>
            </a:r>
            <a:r>
              <a:rPr lang="zh-CN" altLang="en-US"/>
              <a:t>历史</a:t>
            </a:r>
          </a:p>
        </p:txBody>
      </p:sp>
      <p:sp>
        <p:nvSpPr>
          <p:cNvPr id="3" name="内容占位符 2"/>
          <p:cNvSpPr>
            <a:spLocks noGrp="1"/>
          </p:cNvSpPr>
          <p:nvPr>
            <p:ph idx="1"/>
          </p:nvPr>
        </p:nvSpPr>
        <p:spPr/>
        <p:txBody>
          <a:bodyPr/>
          <a:lstStyle/>
          <a:p>
            <a:r>
              <a:rPr lang="en-US" altLang="zh-CN" sz="1800" dirty="0">
                <a:latin typeface="Consolas" panose="020B0609020204030204" pitchFamily="49" charset="0"/>
              </a:rPr>
              <a:t>Michael </a:t>
            </a:r>
            <a:r>
              <a:rPr lang="en-US" altLang="zh-CN" sz="1800" dirty="0" err="1">
                <a:latin typeface="Consolas" panose="020B0609020204030204" pitchFamily="49" charset="0"/>
              </a:rPr>
              <a:t>Widenius</a:t>
            </a:r>
            <a:r>
              <a:rPr lang="en-US" altLang="zh-CN" sz="1800" dirty="0">
                <a:latin typeface="Consolas" panose="020B0609020204030204" pitchFamily="49" charset="0"/>
              </a:rPr>
              <a:t>, 1962</a:t>
            </a:r>
            <a:r>
              <a:rPr lang="zh-CN" altLang="en-US" sz="1800" dirty="0">
                <a:latin typeface="Consolas" panose="020B0609020204030204" pitchFamily="49" charset="0"/>
              </a:rPr>
              <a:t>年</a:t>
            </a:r>
            <a:r>
              <a:rPr lang="en-US" altLang="zh-CN" sz="1800" dirty="0">
                <a:latin typeface="Consolas" panose="020B0609020204030204" pitchFamily="49" charset="0"/>
              </a:rPr>
              <a:t>3</a:t>
            </a:r>
            <a:r>
              <a:rPr lang="zh-CN" altLang="en-US" sz="1800" dirty="0">
                <a:latin typeface="Consolas" panose="020B0609020204030204" pitchFamily="49" charset="0"/>
              </a:rPr>
              <a:t>月</a:t>
            </a:r>
            <a:r>
              <a:rPr lang="en-US" altLang="zh-CN" sz="1800" dirty="0">
                <a:latin typeface="Consolas" panose="020B0609020204030204" pitchFamily="49" charset="0"/>
              </a:rPr>
              <a:t>3</a:t>
            </a:r>
            <a:r>
              <a:rPr lang="zh-CN" altLang="en-US" sz="1800" dirty="0">
                <a:latin typeface="Consolas" panose="020B0609020204030204" pitchFamily="49" charset="0"/>
              </a:rPr>
              <a:t>日出生于芬兰赫尔辛基</a:t>
            </a:r>
            <a:r>
              <a:rPr lang="en-US" altLang="zh-CN" sz="1800" dirty="0">
                <a:latin typeface="Consolas" panose="020B0609020204030204" pitchFamily="49" charset="0"/>
              </a:rPr>
              <a:t>, My</a:t>
            </a:r>
            <a:r>
              <a:rPr lang="zh-CN" altLang="en-US" sz="1800" dirty="0">
                <a:latin typeface="Consolas" panose="020B0609020204030204" pitchFamily="49" charset="0"/>
              </a:rPr>
              <a:t>是其大女儿的名字</a:t>
            </a:r>
            <a:r>
              <a:rPr lang="en-US" altLang="zh-CN" sz="1800" dirty="0">
                <a:latin typeface="Consolas" panose="020B0609020204030204" pitchFamily="49" charset="0"/>
              </a:rPr>
              <a:t>(My </a:t>
            </a:r>
            <a:r>
              <a:rPr lang="en-US" altLang="zh-CN" sz="1800" dirty="0" err="1">
                <a:latin typeface="Consolas" panose="020B0609020204030204" pitchFamily="49" charset="0"/>
              </a:rPr>
              <a:t>Widenius</a:t>
            </a:r>
            <a:r>
              <a:rPr lang="en-US" altLang="zh-CN" sz="1800" dirty="0">
                <a:latin typeface="Consolas" panose="020B0609020204030204" pitchFamily="49" charset="0"/>
              </a:rPr>
              <a:t>, 90</a:t>
            </a:r>
            <a:r>
              <a:rPr lang="zh-CN" altLang="en-US" sz="1800" dirty="0">
                <a:latin typeface="Consolas" panose="020B0609020204030204" pitchFamily="49" charset="0"/>
              </a:rPr>
              <a:t>年</a:t>
            </a:r>
            <a:r>
              <a:rPr lang="en-US" altLang="zh-CN" sz="1800" dirty="0">
                <a:latin typeface="Consolas" panose="020B0609020204030204" pitchFamily="49" charset="0"/>
              </a:rPr>
              <a:t>)</a:t>
            </a:r>
          </a:p>
          <a:p>
            <a:r>
              <a:rPr lang="en-US" altLang="zh-CN" sz="1800" dirty="0">
                <a:latin typeface="Consolas" panose="020B0609020204030204" pitchFamily="49" charset="0"/>
              </a:rPr>
              <a:t>1995, </a:t>
            </a:r>
            <a:r>
              <a:rPr lang="en-US" altLang="zh-CN" sz="1800" dirty="0" err="1">
                <a:latin typeface="Consolas" panose="020B0609020204030204" pitchFamily="49" charset="0"/>
              </a:rPr>
              <a:t>Widenius</a:t>
            </a:r>
            <a:r>
              <a:rPr lang="en-US" altLang="zh-CN" sz="1800" dirty="0">
                <a:latin typeface="Consolas" panose="020B0609020204030204" pitchFamily="49" charset="0"/>
              </a:rPr>
              <a:t> and his friends, David </a:t>
            </a:r>
            <a:r>
              <a:rPr lang="en-US" altLang="zh-CN" sz="1800" dirty="0" err="1">
                <a:latin typeface="Consolas" panose="020B0609020204030204" pitchFamily="49" charset="0"/>
              </a:rPr>
              <a:t>Axmark</a:t>
            </a:r>
            <a:r>
              <a:rPr lang="en-US" altLang="zh-CN" sz="1800" dirty="0">
                <a:latin typeface="Consolas" panose="020B0609020204030204" pitchFamily="49" charset="0"/>
              </a:rPr>
              <a:t> and Allan Larsson, founded MySQL AB</a:t>
            </a:r>
          </a:p>
          <a:p>
            <a:r>
              <a:rPr lang="en-US" altLang="zh-CN" sz="1800" dirty="0">
                <a:latin typeface="Consolas" panose="020B0609020204030204" pitchFamily="49" charset="0"/>
              </a:rPr>
              <a:t>2008, Sun Microsystems bought MySQL AB for $1 billion </a:t>
            </a:r>
          </a:p>
          <a:p>
            <a:r>
              <a:rPr lang="en-US" altLang="zh-CN" sz="1800" dirty="0">
                <a:latin typeface="Consolas" panose="020B0609020204030204" pitchFamily="49" charset="0"/>
              </a:rPr>
              <a:t>2010, Oracle acquired Sun for $7.4 billion</a:t>
            </a:r>
          </a:p>
          <a:p>
            <a:r>
              <a:rPr lang="en-US" altLang="zh-CN" sz="1800" dirty="0">
                <a:latin typeface="Consolas" panose="020B0609020204030204" pitchFamily="49" charset="0"/>
              </a:rPr>
              <a:t>2009</a:t>
            </a:r>
            <a:r>
              <a:rPr lang="zh-CN" altLang="en-US" sz="1800" dirty="0">
                <a:latin typeface="Consolas" panose="020B0609020204030204" pitchFamily="49" charset="0"/>
              </a:rPr>
              <a:t>，</a:t>
            </a:r>
            <a:r>
              <a:rPr lang="en-US" altLang="zh-CN" sz="1800" dirty="0">
                <a:latin typeface="Consolas" panose="020B0609020204030204" pitchFamily="49" charset="0"/>
              </a:rPr>
              <a:t>MariaDB(MySQL 5.1), community-driven fork, by Monty </a:t>
            </a:r>
            <a:r>
              <a:rPr lang="en-US" altLang="zh-CN" sz="1800" dirty="0" err="1">
                <a:latin typeface="Consolas" panose="020B0609020204030204" pitchFamily="49" charset="0"/>
              </a:rPr>
              <a:t>Widenius</a:t>
            </a:r>
            <a:r>
              <a:rPr lang="en-US" altLang="zh-CN" sz="1800" dirty="0">
                <a:latin typeface="Consolas" panose="020B0609020204030204" pitchFamily="49" charset="0"/>
              </a:rPr>
              <a:t> himself in response to the Sun and Oracle acquisitions</a:t>
            </a:r>
          </a:p>
          <a:p>
            <a:r>
              <a:rPr lang="en-US" altLang="zh-CN" sz="1800" dirty="0">
                <a:latin typeface="Consolas" panose="020B0609020204030204" pitchFamily="49" charset="0"/>
              </a:rPr>
              <a:t>2018.4.19</a:t>
            </a:r>
            <a:r>
              <a:rPr lang="zh-CN" altLang="en-US" sz="1800" dirty="0">
                <a:latin typeface="Consolas" panose="020B0609020204030204" pitchFamily="49" charset="0"/>
              </a:rPr>
              <a:t>，</a:t>
            </a:r>
            <a:r>
              <a:rPr lang="en-US" altLang="zh-CN" sz="1800" dirty="0">
                <a:latin typeface="Consolas" panose="020B0609020204030204" pitchFamily="49" charset="0"/>
              </a:rPr>
              <a:t>MySQL 8.0.11</a:t>
            </a:r>
          </a:p>
          <a:p>
            <a:r>
              <a:rPr lang="en-US" altLang="zh-CN" sz="1800" dirty="0"/>
              <a:t>2023.7.18</a:t>
            </a:r>
            <a:r>
              <a:rPr lang="zh-CN" altLang="en-US" sz="1800" dirty="0"/>
              <a:t>，</a:t>
            </a:r>
            <a:r>
              <a:rPr lang="en-US" altLang="zh-CN" sz="1800" dirty="0"/>
              <a:t>MySQL 8.1.0</a:t>
            </a:r>
            <a:br>
              <a:rPr lang="en-US" altLang="zh-CN" sz="1800" dirty="0"/>
            </a:br>
            <a:r>
              <a:rPr lang="en-US" altLang="zh-CN" sz="1800" dirty="0"/>
              <a:t/>
            </a:r>
            <a:br>
              <a:rPr lang="en-US" altLang="zh-CN" sz="1800" dirty="0"/>
            </a:br>
            <a:r>
              <a:rPr lang="en-US" altLang="zh-CN" sz="1800" dirty="0"/>
              <a:t/>
            </a:r>
            <a:br>
              <a:rPr lang="en-US" altLang="zh-CN" sz="1800" dirty="0"/>
            </a:br>
            <a:r>
              <a:rPr lang="en-US" altLang="zh-CN" sz="1800" dirty="0"/>
              <a:t/>
            </a:r>
            <a:br>
              <a:rPr lang="en-US" altLang="zh-CN" sz="1800" dirty="0"/>
            </a:br>
            <a:r>
              <a:rPr lang="en-US" altLang="zh-CN" sz="1800" dirty="0"/>
              <a:t/>
            </a:r>
            <a:br>
              <a:rPr lang="en-US" altLang="zh-CN" sz="1800" dirty="0"/>
            </a:br>
            <a:r>
              <a:rPr lang="en-US" altLang="zh-CN" sz="1800" dirty="0"/>
              <a:t> </a:t>
            </a:r>
            <a:br>
              <a:rPr lang="en-US" altLang="zh-CN" sz="1800" dirty="0"/>
            </a:br>
            <a:r>
              <a:rPr lang="en-US" altLang="zh-CN" sz="1800" dirty="0"/>
              <a:t/>
            </a:r>
            <a:br>
              <a:rPr lang="en-US" altLang="zh-CN" sz="1800" dirty="0"/>
            </a:br>
            <a:endParaRPr lang="zh-CN" altLang="en-US" sz="1800" dirty="0"/>
          </a:p>
        </p:txBody>
      </p:sp>
    </p:spTree>
    <p:extLst>
      <p:ext uri="{BB962C8B-B14F-4D97-AF65-F5344CB8AC3E}">
        <p14:creationId xmlns:p14="http://schemas.microsoft.com/office/powerpoint/2010/main" val="1168717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6C214B-77C1-4054-9218-1CEF10429377}"/>
              </a:ext>
            </a:extLst>
          </p:cNvPr>
          <p:cNvSpPr>
            <a:spLocks noGrp="1"/>
          </p:cNvSpPr>
          <p:nvPr>
            <p:ph type="title"/>
          </p:nvPr>
        </p:nvSpPr>
        <p:spPr/>
        <p:txBody>
          <a:bodyPr/>
          <a:lstStyle/>
          <a:p>
            <a:r>
              <a:rPr lang="en-US" altLang="zh-CN"/>
              <a:t>MySQL</a:t>
            </a:r>
            <a:r>
              <a:rPr lang="zh-CN" altLang="en-US"/>
              <a:t>资源</a:t>
            </a:r>
            <a:r>
              <a:rPr lang="en-US" altLang="zh-CN"/>
              <a:t>-</a:t>
            </a:r>
            <a:r>
              <a:rPr lang="zh-CN" altLang="en-US"/>
              <a:t>安装文件及</a:t>
            </a:r>
            <a:r>
              <a:rPr lang="en-US" altLang="zh-CN"/>
              <a:t>MySQL</a:t>
            </a:r>
            <a:r>
              <a:rPr lang="zh-CN" altLang="en-US"/>
              <a:t>官方文档</a:t>
            </a:r>
          </a:p>
        </p:txBody>
      </p:sp>
      <p:sp>
        <p:nvSpPr>
          <p:cNvPr id="3" name="内容占位符 2">
            <a:extLst>
              <a:ext uri="{FF2B5EF4-FFF2-40B4-BE49-F238E27FC236}">
                <a16:creationId xmlns:a16="http://schemas.microsoft.com/office/drawing/2014/main" id="{17ED7E86-2CC4-4BF5-A357-B50861D111A2}"/>
              </a:ext>
            </a:extLst>
          </p:cNvPr>
          <p:cNvSpPr>
            <a:spLocks noGrp="1"/>
          </p:cNvSpPr>
          <p:nvPr>
            <p:ph idx="1"/>
          </p:nvPr>
        </p:nvSpPr>
        <p:spPr/>
        <p:txBody>
          <a:bodyPr/>
          <a:lstStyle/>
          <a:p>
            <a:r>
              <a:rPr lang="en-US" altLang="zh-CN"/>
              <a:t>www.mysql.com</a:t>
            </a:r>
            <a:endParaRPr lang="zh-CN" altLang="en-US"/>
          </a:p>
        </p:txBody>
      </p:sp>
    </p:spTree>
    <p:extLst>
      <p:ext uri="{BB962C8B-B14F-4D97-AF65-F5344CB8AC3E}">
        <p14:creationId xmlns:p14="http://schemas.microsoft.com/office/powerpoint/2010/main" val="3090506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7408" y="130623"/>
            <a:ext cx="10814992" cy="716543"/>
          </a:xfrm>
        </p:spPr>
        <p:txBody>
          <a:bodyPr/>
          <a:lstStyle/>
          <a:p>
            <a:r>
              <a:rPr lang="zh-CN" altLang="en-US"/>
              <a:t>数据库发展</a:t>
            </a:r>
          </a:p>
        </p:txBody>
      </p:sp>
      <p:sp>
        <p:nvSpPr>
          <p:cNvPr id="3" name="内容占位符 2"/>
          <p:cNvSpPr>
            <a:spLocks noGrp="1"/>
          </p:cNvSpPr>
          <p:nvPr>
            <p:ph idx="1"/>
          </p:nvPr>
        </p:nvSpPr>
        <p:spPr>
          <a:xfrm>
            <a:off x="767408" y="1052736"/>
            <a:ext cx="10814992" cy="5215386"/>
          </a:xfrm>
        </p:spPr>
        <p:txBody>
          <a:bodyPr/>
          <a:lstStyle/>
          <a:p>
            <a:r>
              <a:rPr lang="zh-CN" altLang="en-US"/>
              <a:t>网状模型，</a:t>
            </a:r>
            <a:r>
              <a:rPr lang="en-US" altLang="zh-CN"/>
              <a:t>1964</a:t>
            </a:r>
            <a:r>
              <a:rPr lang="zh-CN" altLang="en-US"/>
              <a:t>年，通用电气公司，</a:t>
            </a:r>
            <a:r>
              <a:rPr lang="en-US" altLang="zh-CN"/>
              <a:t>Charles Bachman</a:t>
            </a:r>
            <a:r>
              <a:rPr lang="zh-CN" altLang="en-US"/>
              <a:t>，</a:t>
            </a:r>
            <a:r>
              <a:rPr lang="en-US" altLang="zh-CN"/>
              <a:t>IDS</a:t>
            </a:r>
          </a:p>
          <a:p>
            <a:r>
              <a:rPr lang="zh-CN" altLang="en-US"/>
              <a:t>层次模型，</a:t>
            </a:r>
            <a:r>
              <a:rPr lang="en-US" altLang="zh-CN"/>
              <a:t>1968</a:t>
            </a:r>
            <a:r>
              <a:rPr lang="zh-CN" altLang="en-US"/>
              <a:t>年，</a:t>
            </a:r>
            <a:r>
              <a:rPr lang="en-US" altLang="zh-CN"/>
              <a:t>IBM</a:t>
            </a:r>
            <a:r>
              <a:rPr lang="zh-CN" altLang="en-US"/>
              <a:t>，</a:t>
            </a:r>
            <a:r>
              <a:rPr lang="en-US" altLang="zh-CN"/>
              <a:t>ICS</a:t>
            </a:r>
            <a:r>
              <a:rPr lang="zh-CN" altLang="en-US"/>
              <a:t>，</a:t>
            </a:r>
            <a:r>
              <a:rPr lang="en-US" altLang="zh-CN"/>
              <a:t>1969</a:t>
            </a:r>
            <a:r>
              <a:rPr lang="zh-CN" altLang="en-US"/>
              <a:t>，更名为</a:t>
            </a:r>
            <a:r>
              <a:rPr lang="en-US" altLang="zh-CN"/>
              <a:t>IMS/360</a:t>
            </a:r>
          </a:p>
          <a:p>
            <a:r>
              <a:rPr lang="zh-CN" altLang="en-US"/>
              <a:t>关系模型，</a:t>
            </a:r>
            <a:r>
              <a:rPr lang="en-US" altLang="zh-CN"/>
              <a:t>1970</a:t>
            </a:r>
            <a:r>
              <a:rPr lang="zh-CN" altLang="en-US"/>
              <a:t>年，</a:t>
            </a:r>
            <a:r>
              <a:rPr lang="en-US" altLang="zh-CN"/>
              <a:t>Codd (IBM)</a:t>
            </a:r>
            <a:endParaRPr lang="zh-CN" altLang="en-US"/>
          </a:p>
          <a:p>
            <a:endParaRPr lang="zh-CN" altLang="en-US"/>
          </a:p>
        </p:txBody>
      </p:sp>
    </p:spTree>
    <p:extLst>
      <p:ext uri="{BB962C8B-B14F-4D97-AF65-F5344CB8AC3E}">
        <p14:creationId xmlns:p14="http://schemas.microsoft.com/office/powerpoint/2010/main" val="2407432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a:t>层次模型和网状模型的贡献</a:t>
            </a:r>
            <a:r>
              <a:rPr lang="zh-CN" altLang="en-US"/>
              <a:t>和缺陷</a:t>
            </a:r>
          </a:p>
        </p:txBody>
      </p:sp>
      <p:sp>
        <p:nvSpPr>
          <p:cNvPr id="3" name="内容占位符 2"/>
          <p:cNvSpPr>
            <a:spLocks noGrp="1"/>
          </p:cNvSpPr>
          <p:nvPr>
            <p:ph idx="1"/>
          </p:nvPr>
        </p:nvSpPr>
        <p:spPr/>
        <p:txBody>
          <a:bodyPr/>
          <a:lstStyle/>
          <a:p>
            <a:r>
              <a:rPr lang="zh-CN" altLang="en-US" dirty="0"/>
              <a:t>贡献</a:t>
            </a:r>
            <a:endParaRPr lang="en-US" altLang="zh-CN" dirty="0"/>
          </a:p>
          <a:p>
            <a:pPr lvl="1"/>
            <a:r>
              <a:rPr lang="en-US" altLang="zh-CN" dirty="0"/>
              <a:t>IDS</a:t>
            </a:r>
            <a:r>
              <a:rPr lang="zh-CN" altLang="en-US" dirty="0"/>
              <a:t>是第一个具备通用功能的数据库产品，开创了数据处理的数据库时代。提出了数据库的三层模式、</a:t>
            </a:r>
            <a:r>
              <a:rPr lang="en-US" altLang="zh-CN" dirty="0"/>
              <a:t>DML</a:t>
            </a:r>
            <a:r>
              <a:rPr lang="zh-CN" altLang="en-US" dirty="0"/>
              <a:t>与</a:t>
            </a:r>
            <a:r>
              <a:rPr lang="en-US" altLang="zh-CN" dirty="0"/>
              <a:t>DDL</a:t>
            </a:r>
            <a:r>
              <a:rPr lang="zh-CN" altLang="en-US" dirty="0"/>
              <a:t>语言等概念。</a:t>
            </a:r>
          </a:p>
          <a:p>
            <a:pPr lvl="1"/>
            <a:r>
              <a:rPr lang="en-US" altLang="zh-CN" dirty="0"/>
              <a:t>IMS</a:t>
            </a:r>
            <a:r>
              <a:rPr lang="zh-CN" altLang="en-US" dirty="0"/>
              <a:t>第一个提出了程序与数据分离的思想，使得数据独立性有了很大提高。</a:t>
            </a:r>
            <a:endParaRPr lang="en-US" altLang="zh-CN" dirty="0"/>
          </a:p>
          <a:p>
            <a:r>
              <a:rPr lang="zh-CN" altLang="en-US" dirty="0"/>
              <a:t>缺陷</a:t>
            </a:r>
            <a:endParaRPr lang="en-US" altLang="zh-CN" dirty="0"/>
          </a:p>
          <a:p>
            <a:pPr lvl="1"/>
            <a:r>
              <a:rPr lang="zh-CN" altLang="en-US" dirty="0"/>
              <a:t>数据结构复杂</a:t>
            </a:r>
            <a:endParaRPr lang="en-US" altLang="zh-CN" dirty="0"/>
          </a:p>
          <a:p>
            <a:pPr lvl="1"/>
            <a:r>
              <a:rPr lang="zh-CN" altLang="en-US" dirty="0"/>
              <a:t>数据独立性存在一定问题</a:t>
            </a:r>
          </a:p>
          <a:p>
            <a:endParaRPr lang="zh-CN" altLang="en-US" dirty="0"/>
          </a:p>
        </p:txBody>
      </p:sp>
    </p:spTree>
    <p:extLst>
      <p:ext uri="{BB962C8B-B14F-4D97-AF65-F5344CB8AC3E}">
        <p14:creationId xmlns:p14="http://schemas.microsoft.com/office/powerpoint/2010/main" val="408220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数据独立性</a:t>
            </a:r>
          </a:p>
        </p:txBody>
      </p:sp>
      <p:sp>
        <p:nvSpPr>
          <p:cNvPr id="3" name="内容占位符 2"/>
          <p:cNvSpPr>
            <a:spLocks noGrp="1"/>
          </p:cNvSpPr>
          <p:nvPr>
            <p:ph idx="1"/>
          </p:nvPr>
        </p:nvSpPr>
        <p:spPr/>
        <p:txBody>
          <a:bodyPr/>
          <a:lstStyle/>
          <a:p>
            <a:r>
              <a:rPr lang="zh-CN" altLang="en-US" dirty="0"/>
              <a:t>数据的物理独立性</a:t>
            </a:r>
            <a:endParaRPr lang="en-US" altLang="zh-CN" dirty="0"/>
          </a:p>
          <a:p>
            <a:pPr lvl="1"/>
            <a:r>
              <a:rPr lang="zh-CN" altLang="en-US" dirty="0"/>
              <a:t>存储数据的文件位置发生改变，应用程序不需要修改。</a:t>
            </a:r>
            <a:endParaRPr lang="en-US" altLang="zh-CN" dirty="0"/>
          </a:p>
          <a:p>
            <a:r>
              <a:rPr lang="zh-CN" altLang="en-US" dirty="0"/>
              <a:t>数据的逻辑独立性</a:t>
            </a:r>
            <a:endParaRPr lang="en-US" altLang="zh-CN" dirty="0"/>
          </a:p>
          <a:p>
            <a:pPr lvl="1"/>
            <a:r>
              <a:rPr lang="zh-CN" altLang="en-US" dirty="0"/>
              <a:t>增加属性，扩充功能，应用程序不需要修改。</a:t>
            </a:r>
          </a:p>
          <a:p>
            <a:endParaRPr lang="zh-CN" altLang="en-US" dirty="0"/>
          </a:p>
          <a:p>
            <a:endParaRPr lang="zh-CN" altLang="en-US" dirty="0"/>
          </a:p>
        </p:txBody>
      </p:sp>
    </p:spTree>
    <p:extLst>
      <p:ext uri="{BB962C8B-B14F-4D97-AF65-F5344CB8AC3E}">
        <p14:creationId xmlns:p14="http://schemas.microsoft.com/office/powerpoint/2010/main" val="2486697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面向过程的数据处理</a:t>
            </a:r>
            <a:r>
              <a:rPr lang="zh-CN" altLang="en-US" dirty="0" smtClean="0"/>
              <a:t>方式 </a:t>
            </a:r>
            <a:r>
              <a:rPr lang="en-US" altLang="zh-CN" dirty="0" smtClean="0"/>
              <a:t>– </a:t>
            </a:r>
            <a:r>
              <a:rPr lang="zh-CN" altLang="en-US" dirty="0" smtClean="0"/>
              <a:t>不具备数据独立性</a:t>
            </a:r>
            <a:endParaRPr lang="zh-CN" altLang="en-US" dirty="0"/>
          </a:p>
        </p:txBody>
      </p:sp>
      <p:sp>
        <p:nvSpPr>
          <p:cNvPr id="3" name="内容占位符 2"/>
          <p:cNvSpPr>
            <a:spLocks noGrp="1"/>
          </p:cNvSpPr>
          <p:nvPr>
            <p:ph idx="1"/>
          </p:nvPr>
        </p:nvSpPr>
        <p:spPr/>
        <p:txBody>
          <a:bodyPr/>
          <a:lstStyle/>
          <a:p>
            <a:r>
              <a:rPr lang="zh-CN" altLang="en-US" sz="2600" dirty="0"/>
              <a:t>也称为</a:t>
            </a:r>
            <a:r>
              <a:rPr lang="en-US" altLang="zh-CN" sz="2600" dirty="0"/>
              <a:t>imperative language</a:t>
            </a:r>
          </a:p>
          <a:p>
            <a:r>
              <a:rPr lang="zh-CN" altLang="en-US" sz="2600" dirty="0"/>
              <a:t>以</a:t>
            </a:r>
            <a:r>
              <a:rPr lang="en-US" altLang="zh-CN" sz="2600" dirty="0"/>
              <a:t>C</a:t>
            </a:r>
            <a:r>
              <a:rPr lang="zh-CN" altLang="en-US" sz="2600" dirty="0"/>
              <a:t>语言读取文件为例</a:t>
            </a:r>
            <a:r>
              <a:rPr lang="en-US" altLang="zh-CN" sz="2600" dirty="0"/>
              <a:t>(</a:t>
            </a:r>
            <a:r>
              <a:rPr lang="zh-CN" altLang="en-US" sz="2600" dirty="0"/>
              <a:t>写入文件代码参考本页备注</a:t>
            </a:r>
            <a:r>
              <a:rPr lang="en-US" altLang="zh-CN" sz="2600" dirty="0"/>
              <a:t>)</a:t>
            </a:r>
            <a:endParaRPr lang="en-US" altLang="zh-CN" sz="2100" dirty="0"/>
          </a:p>
          <a:p>
            <a:pPr marL="400050" lvl="1" indent="0">
              <a:buNone/>
            </a:pPr>
            <a:r>
              <a:rPr lang="en-US" altLang="zh-CN" sz="1800" dirty="0" err="1">
                <a:latin typeface="楷体" panose="02010609060101010101" pitchFamily="49" charset="-122"/>
                <a:ea typeface="楷体" panose="02010609060101010101" pitchFamily="49" charset="-122"/>
              </a:rPr>
              <a:t>fp</a:t>
            </a:r>
            <a:r>
              <a:rPr lang="en-US" altLang="zh-CN" sz="1800" dirty="0">
                <a:latin typeface="楷体" panose="02010609060101010101" pitchFamily="49" charset="-122"/>
                <a:ea typeface="楷体" panose="02010609060101010101" pitchFamily="49" charset="-122"/>
              </a:rPr>
              <a:t>=</a:t>
            </a:r>
            <a:r>
              <a:rPr lang="en-US" altLang="zh-CN" sz="1800" dirty="0" err="1">
                <a:latin typeface="楷体" panose="02010609060101010101" pitchFamily="49" charset="-122"/>
                <a:ea typeface="楷体" panose="02010609060101010101" pitchFamily="49" charset="-122"/>
              </a:rPr>
              <a:t>fopen</a:t>
            </a:r>
            <a:r>
              <a:rPr lang="en-US" altLang="zh-CN" sz="1800" dirty="0">
                <a:latin typeface="楷体" panose="02010609060101010101" pitchFamily="49" charset="-122"/>
                <a:ea typeface="楷体" panose="02010609060101010101" pitchFamily="49" charset="-122"/>
              </a:rPr>
              <a:t>("e:\\law.dat","rb");</a:t>
            </a:r>
          </a:p>
          <a:p>
            <a:pPr marL="400050" lvl="1" indent="0">
              <a:buNone/>
            </a:pPr>
            <a:r>
              <a:rPr lang="en-US" altLang="zh-CN" sz="1800" dirty="0" err="1">
                <a:latin typeface="楷体" panose="02010609060101010101" pitchFamily="49" charset="-122"/>
                <a:ea typeface="楷体" panose="02010609060101010101" pitchFamily="49" charset="-122"/>
              </a:rPr>
              <a:t>fread</a:t>
            </a:r>
            <a:r>
              <a:rPr lang="en-US" altLang="zh-CN" sz="1800" dirty="0">
                <a:latin typeface="楷体" panose="02010609060101010101" pitchFamily="49" charset="-122"/>
                <a:ea typeface="楷体" panose="02010609060101010101" pitchFamily="49" charset="-122"/>
              </a:rPr>
              <a:t>(</a:t>
            </a:r>
            <a:r>
              <a:rPr lang="en-US" altLang="zh-CN" sz="1800" dirty="0" err="1">
                <a:latin typeface="楷体" panose="02010609060101010101" pitchFamily="49" charset="-122"/>
                <a:ea typeface="楷体" panose="02010609060101010101" pitchFamily="49" charset="-122"/>
              </a:rPr>
              <a:t>s,sizeof</a:t>
            </a:r>
            <a:r>
              <a:rPr lang="en-US" altLang="zh-CN" sz="1800" dirty="0">
                <a:latin typeface="楷体" panose="02010609060101010101" pitchFamily="49" charset="-122"/>
                <a:ea typeface="楷体" panose="02010609060101010101" pitchFamily="49" charset="-122"/>
              </a:rPr>
              <a:t>(</a:t>
            </a:r>
            <a:r>
              <a:rPr lang="en-US" altLang="zh-CN" sz="1800" dirty="0" err="1">
                <a:latin typeface="楷体" panose="02010609060101010101" pitchFamily="49" charset="-122"/>
                <a:ea typeface="楷体" panose="02010609060101010101" pitchFamily="49" charset="-122"/>
              </a:rPr>
              <a:t>struct</a:t>
            </a:r>
            <a:r>
              <a:rPr lang="en-US" altLang="zh-CN" sz="1800" dirty="0">
                <a:latin typeface="楷体" panose="02010609060101010101" pitchFamily="49" charset="-122"/>
                <a:ea typeface="楷体" panose="02010609060101010101" pitchFamily="49" charset="-122"/>
              </a:rPr>
              <a:t> </a:t>
            </a:r>
            <a:r>
              <a:rPr lang="en-US" altLang="zh-CN" sz="1800" dirty="0" err="1">
                <a:latin typeface="楷体" panose="02010609060101010101" pitchFamily="49" charset="-122"/>
                <a:ea typeface="楷体" panose="02010609060101010101" pitchFamily="49" charset="-122"/>
              </a:rPr>
              <a:t>stu</a:t>
            </a:r>
            <a:r>
              <a:rPr lang="en-US" altLang="zh-CN" sz="1800" dirty="0">
                <a:latin typeface="楷体" panose="02010609060101010101" pitchFamily="49" charset="-122"/>
                <a:ea typeface="楷体" panose="02010609060101010101" pitchFamily="49" charset="-122"/>
              </a:rPr>
              <a:t>),1,fp);   </a:t>
            </a:r>
          </a:p>
          <a:p>
            <a:pPr marL="400050" lvl="1" indent="0">
              <a:buNone/>
            </a:pPr>
            <a:r>
              <a:rPr lang="en-US" altLang="zh-CN" sz="1800" dirty="0" err="1">
                <a:latin typeface="楷体" panose="02010609060101010101" pitchFamily="49" charset="-122"/>
                <a:ea typeface="楷体" panose="02010609060101010101" pitchFamily="49" charset="-122"/>
              </a:rPr>
              <a:t>printf</a:t>
            </a:r>
            <a:r>
              <a:rPr lang="en-US" altLang="zh-CN" sz="1800" dirty="0">
                <a:latin typeface="楷体" panose="02010609060101010101" pitchFamily="49" charset="-122"/>
                <a:ea typeface="楷体" panose="02010609060101010101" pitchFamily="49" charset="-122"/>
              </a:rPr>
              <a:t>("</a:t>
            </a:r>
            <a:r>
              <a:rPr lang="zh-CN" altLang="en-US" sz="1800" dirty="0">
                <a:latin typeface="楷体" panose="02010609060101010101" pitchFamily="49" charset="-122"/>
                <a:ea typeface="楷体" panose="02010609060101010101" pitchFamily="49" charset="-122"/>
              </a:rPr>
              <a:t>输入要查询的号码：</a:t>
            </a:r>
            <a:r>
              <a:rPr lang="en-US" altLang="zh-CN" sz="1800" dirty="0">
                <a:latin typeface="楷体" panose="02010609060101010101" pitchFamily="49" charset="-122"/>
                <a:ea typeface="楷体" panose="02010609060101010101" pitchFamily="49" charset="-122"/>
              </a:rPr>
              <a:t>\n"); </a:t>
            </a:r>
          </a:p>
          <a:p>
            <a:pPr marL="400050" lvl="1" indent="0">
              <a:buNone/>
            </a:pPr>
            <a:r>
              <a:rPr lang="en-US" altLang="zh-CN" sz="1800" dirty="0" err="1">
                <a:latin typeface="楷体" panose="02010609060101010101" pitchFamily="49" charset="-122"/>
                <a:ea typeface="楷体" panose="02010609060101010101" pitchFamily="49" charset="-122"/>
              </a:rPr>
              <a:t>fflush</a:t>
            </a:r>
            <a:r>
              <a:rPr lang="en-US" altLang="zh-CN" sz="1800" dirty="0">
                <a:latin typeface="楷体" panose="02010609060101010101" pitchFamily="49" charset="-122"/>
                <a:ea typeface="楷体" panose="02010609060101010101" pitchFamily="49" charset="-122"/>
              </a:rPr>
              <a:t>(</a:t>
            </a:r>
            <a:r>
              <a:rPr lang="en-US" altLang="zh-CN" sz="1800" dirty="0" err="1">
                <a:latin typeface="楷体" panose="02010609060101010101" pitchFamily="49" charset="-122"/>
                <a:ea typeface="楷体" panose="02010609060101010101" pitchFamily="49" charset="-122"/>
              </a:rPr>
              <a:t>stdin</a:t>
            </a:r>
            <a:r>
              <a:rPr lang="en-US" altLang="zh-CN" sz="1800" dirty="0">
                <a:latin typeface="楷体" panose="02010609060101010101" pitchFamily="49" charset="-122"/>
                <a:ea typeface="楷体" panose="02010609060101010101" pitchFamily="49" charset="-122"/>
              </a:rPr>
              <a:t>);                 </a:t>
            </a:r>
          </a:p>
          <a:p>
            <a:pPr marL="400050" lvl="1" indent="0">
              <a:buNone/>
            </a:pPr>
            <a:r>
              <a:rPr lang="en-US" altLang="zh-CN" sz="1800" dirty="0" err="1">
                <a:latin typeface="楷体" panose="02010609060101010101" pitchFamily="49" charset="-122"/>
                <a:ea typeface="楷体" panose="02010609060101010101" pitchFamily="49" charset="-122"/>
              </a:rPr>
              <a:t>scanf</a:t>
            </a:r>
            <a:r>
              <a:rPr lang="en-US" altLang="zh-CN" sz="1800" dirty="0">
                <a:latin typeface="楷体" panose="02010609060101010101" pitchFamily="49" charset="-122"/>
                <a:ea typeface="楷体" panose="02010609060101010101" pitchFamily="49" charset="-122"/>
              </a:rPr>
              <a:t>("%d",&amp;</a:t>
            </a:r>
            <a:r>
              <a:rPr lang="en-US" altLang="zh-CN" sz="1800" dirty="0" err="1">
                <a:latin typeface="楷体" panose="02010609060101010101" pitchFamily="49" charset="-122"/>
                <a:ea typeface="楷体" panose="02010609060101010101" pitchFamily="49" charset="-122"/>
              </a:rPr>
              <a:t>sn</a:t>
            </a:r>
            <a:r>
              <a:rPr lang="en-US" altLang="zh-CN" sz="1800" dirty="0">
                <a:latin typeface="楷体" panose="02010609060101010101" pitchFamily="49" charset="-122"/>
                <a:ea typeface="楷体" panose="02010609060101010101" pitchFamily="49" charset="-122"/>
              </a:rPr>
              <a:t>);         </a:t>
            </a:r>
          </a:p>
          <a:p>
            <a:pPr marL="400050" lvl="1" indent="0">
              <a:buNone/>
            </a:pPr>
            <a:r>
              <a:rPr lang="en-US" altLang="zh-CN" sz="1800" dirty="0">
                <a:latin typeface="楷体" panose="02010609060101010101" pitchFamily="49" charset="-122"/>
                <a:ea typeface="楷体" panose="02010609060101010101" pitchFamily="49" charset="-122"/>
              </a:rPr>
              <a:t>while(!</a:t>
            </a:r>
            <a:r>
              <a:rPr lang="en-US" altLang="zh-CN" sz="1800" dirty="0" err="1">
                <a:latin typeface="楷体" panose="02010609060101010101" pitchFamily="49" charset="-122"/>
                <a:ea typeface="楷体" panose="02010609060101010101" pitchFamily="49" charset="-122"/>
              </a:rPr>
              <a:t>feof</a:t>
            </a:r>
            <a:r>
              <a:rPr lang="en-US" altLang="zh-CN" sz="1800" dirty="0">
                <a:latin typeface="楷体" panose="02010609060101010101" pitchFamily="49" charset="-122"/>
                <a:ea typeface="楷体" panose="02010609060101010101" pitchFamily="49" charset="-122"/>
              </a:rPr>
              <a:t>(</a:t>
            </a:r>
            <a:r>
              <a:rPr lang="en-US" altLang="zh-CN" sz="1800" dirty="0" err="1">
                <a:latin typeface="楷体" panose="02010609060101010101" pitchFamily="49" charset="-122"/>
                <a:ea typeface="楷体" panose="02010609060101010101" pitchFamily="49" charset="-122"/>
              </a:rPr>
              <a:t>fp</a:t>
            </a:r>
            <a:r>
              <a:rPr lang="en-US" altLang="zh-CN" sz="1800" dirty="0">
                <a:latin typeface="楷体" panose="02010609060101010101" pitchFamily="49" charset="-122"/>
                <a:ea typeface="楷体" panose="02010609060101010101" pitchFamily="49" charset="-122"/>
              </a:rPr>
              <a:t>))	</a:t>
            </a:r>
          </a:p>
          <a:p>
            <a:pPr marL="400050" lvl="1" indent="0">
              <a:buNone/>
            </a:pPr>
            <a:r>
              <a:rPr lang="en-US" altLang="zh-CN" sz="1800" dirty="0">
                <a:latin typeface="楷体" panose="02010609060101010101" pitchFamily="49" charset="-122"/>
                <a:ea typeface="楷体" panose="02010609060101010101" pitchFamily="49" charset="-122"/>
              </a:rPr>
              <a:t>{</a:t>
            </a:r>
          </a:p>
          <a:p>
            <a:pPr marL="400050" lvl="1" indent="0">
              <a:buNone/>
            </a:pPr>
            <a:r>
              <a:rPr lang="en-US" altLang="zh-CN" sz="1800" dirty="0">
                <a:latin typeface="楷体" panose="02010609060101010101" pitchFamily="49" charset="-122"/>
                <a:ea typeface="楷体" panose="02010609060101010101" pitchFamily="49" charset="-122"/>
              </a:rPr>
              <a:t>	if(</a:t>
            </a:r>
            <a:r>
              <a:rPr lang="en-US" altLang="zh-CN" sz="1800" dirty="0" err="1">
                <a:latin typeface="楷体" panose="02010609060101010101" pitchFamily="49" charset="-122"/>
                <a:ea typeface="楷体" panose="02010609060101010101" pitchFamily="49" charset="-122"/>
              </a:rPr>
              <a:t>sn</a:t>
            </a:r>
            <a:r>
              <a:rPr lang="en-US" altLang="zh-CN" sz="1800" dirty="0">
                <a:latin typeface="楷体" panose="02010609060101010101" pitchFamily="49" charset="-122"/>
                <a:ea typeface="楷体" panose="02010609060101010101" pitchFamily="49" charset="-122"/>
              </a:rPr>
              <a:t>==s-&gt;</a:t>
            </a:r>
            <a:r>
              <a:rPr lang="en-US" altLang="zh-CN" sz="1800" dirty="0" err="1">
                <a:latin typeface="楷体" panose="02010609060101010101" pitchFamily="49" charset="-122"/>
                <a:ea typeface="楷体" panose="02010609060101010101" pitchFamily="49" charset="-122"/>
              </a:rPr>
              <a:t>sno</a:t>
            </a:r>
            <a:r>
              <a:rPr lang="en-US" altLang="zh-CN" sz="1800" dirty="0">
                <a:latin typeface="楷体" panose="02010609060101010101" pitchFamily="49" charset="-122"/>
                <a:ea typeface="楷体" panose="02010609060101010101" pitchFamily="49" charset="-122"/>
              </a:rPr>
              <a:t>) </a:t>
            </a:r>
          </a:p>
          <a:p>
            <a:pPr marL="400050" lvl="1" indent="0">
              <a:buNone/>
            </a:pPr>
            <a:r>
              <a:rPr lang="en-US" altLang="zh-CN" sz="1800" dirty="0">
                <a:latin typeface="楷体" panose="02010609060101010101" pitchFamily="49" charset="-122"/>
                <a:ea typeface="楷体" panose="02010609060101010101" pitchFamily="49" charset="-122"/>
              </a:rPr>
              <a:t>	</a:t>
            </a:r>
            <a:r>
              <a:rPr lang="en-US" altLang="zh-CN" sz="1800" dirty="0" err="1">
                <a:latin typeface="楷体" panose="02010609060101010101" pitchFamily="49" charset="-122"/>
                <a:ea typeface="楷体" panose="02010609060101010101" pitchFamily="49" charset="-122"/>
              </a:rPr>
              <a:t>printf</a:t>
            </a:r>
            <a:r>
              <a:rPr lang="en-US" altLang="zh-CN" sz="1800" dirty="0">
                <a:latin typeface="楷体" panose="02010609060101010101" pitchFamily="49" charset="-122"/>
                <a:ea typeface="楷体" panose="02010609060101010101" pitchFamily="49" charset="-122"/>
              </a:rPr>
              <a:t>("%</a:t>
            </a:r>
            <a:r>
              <a:rPr lang="en-US" altLang="zh-CN" sz="1800" dirty="0" err="1">
                <a:latin typeface="楷体" panose="02010609060101010101" pitchFamily="49" charset="-122"/>
                <a:ea typeface="楷体" panose="02010609060101010101" pitchFamily="49" charset="-122"/>
              </a:rPr>
              <a:t>d,%s,%d,%d</a:t>
            </a:r>
            <a:r>
              <a:rPr lang="en-US" altLang="zh-CN" sz="1800" dirty="0">
                <a:latin typeface="楷体" panose="02010609060101010101" pitchFamily="49" charset="-122"/>
                <a:ea typeface="楷体" panose="02010609060101010101" pitchFamily="49" charset="-122"/>
              </a:rPr>
              <a:t>\n",  s-&gt;</a:t>
            </a:r>
            <a:r>
              <a:rPr lang="en-US" altLang="zh-CN" sz="1800" dirty="0" err="1">
                <a:latin typeface="楷体" panose="02010609060101010101" pitchFamily="49" charset="-122"/>
                <a:ea typeface="楷体" panose="02010609060101010101" pitchFamily="49" charset="-122"/>
              </a:rPr>
              <a:t>sno,s</a:t>
            </a:r>
            <a:r>
              <a:rPr lang="en-US" altLang="zh-CN" sz="1800" dirty="0">
                <a:latin typeface="楷体" panose="02010609060101010101" pitchFamily="49" charset="-122"/>
                <a:ea typeface="楷体" panose="02010609060101010101" pitchFamily="49" charset="-122"/>
              </a:rPr>
              <a:t>-&gt;</a:t>
            </a:r>
            <a:r>
              <a:rPr lang="en-US" altLang="zh-CN" sz="1800" dirty="0" err="1">
                <a:latin typeface="楷体" panose="02010609060101010101" pitchFamily="49" charset="-122"/>
                <a:ea typeface="楷体" panose="02010609060101010101" pitchFamily="49" charset="-122"/>
              </a:rPr>
              <a:t>sname,s</a:t>
            </a:r>
            <a:r>
              <a:rPr lang="en-US" altLang="zh-CN" sz="1800" dirty="0">
                <a:latin typeface="楷体" panose="02010609060101010101" pitchFamily="49" charset="-122"/>
                <a:ea typeface="楷体" panose="02010609060101010101" pitchFamily="49" charset="-122"/>
              </a:rPr>
              <a:t>-&gt;</a:t>
            </a:r>
            <a:r>
              <a:rPr lang="en-US" altLang="zh-CN" sz="1800" dirty="0" err="1">
                <a:latin typeface="楷体" panose="02010609060101010101" pitchFamily="49" charset="-122"/>
                <a:ea typeface="楷体" panose="02010609060101010101" pitchFamily="49" charset="-122"/>
              </a:rPr>
              <a:t>age,s</a:t>
            </a:r>
            <a:r>
              <a:rPr lang="en-US" altLang="zh-CN" sz="1800" dirty="0">
                <a:latin typeface="楷体" panose="02010609060101010101" pitchFamily="49" charset="-122"/>
                <a:ea typeface="楷体" panose="02010609060101010101" pitchFamily="49" charset="-122"/>
              </a:rPr>
              <a:t>-&gt;</a:t>
            </a:r>
            <a:r>
              <a:rPr lang="en-US" altLang="zh-CN" sz="1800" dirty="0" err="1">
                <a:latin typeface="楷体" panose="02010609060101010101" pitchFamily="49" charset="-122"/>
                <a:ea typeface="楷体" panose="02010609060101010101" pitchFamily="49" charset="-122"/>
              </a:rPr>
              <a:t>wgt</a:t>
            </a:r>
            <a:r>
              <a:rPr lang="en-US" altLang="zh-CN" sz="1800" dirty="0">
                <a:latin typeface="楷体" panose="02010609060101010101" pitchFamily="49" charset="-122"/>
                <a:ea typeface="楷体" panose="02010609060101010101" pitchFamily="49" charset="-122"/>
              </a:rPr>
              <a:t>);</a:t>
            </a:r>
          </a:p>
          <a:p>
            <a:pPr marL="400050" lvl="1" indent="0">
              <a:buNone/>
            </a:pPr>
            <a:r>
              <a:rPr lang="en-US" altLang="zh-CN" sz="1800" dirty="0">
                <a:latin typeface="楷体" panose="02010609060101010101" pitchFamily="49" charset="-122"/>
                <a:ea typeface="楷体" panose="02010609060101010101" pitchFamily="49" charset="-122"/>
              </a:rPr>
              <a:t>}</a:t>
            </a:r>
          </a:p>
          <a:p>
            <a:pPr marL="400050" lvl="1" indent="0">
              <a:buNone/>
            </a:pPr>
            <a:r>
              <a:rPr lang="en-US" altLang="zh-CN" sz="1800" dirty="0" err="1">
                <a:latin typeface="楷体" panose="02010609060101010101" pitchFamily="49" charset="-122"/>
                <a:ea typeface="楷体" panose="02010609060101010101" pitchFamily="49" charset="-122"/>
              </a:rPr>
              <a:t>fclose</a:t>
            </a:r>
            <a:r>
              <a:rPr lang="en-US" altLang="zh-CN" sz="1800" dirty="0">
                <a:latin typeface="楷体" panose="02010609060101010101" pitchFamily="49" charset="-122"/>
                <a:ea typeface="楷体" panose="02010609060101010101" pitchFamily="49" charset="-122"/>
              </a:rPr>
              <a:t>(</a:t>
            </a:r>
            <a:r>
              <a:rPr lang="en-US" altLang="zh-CN" sz="1800" dirty="0" err="1">
                <a:latin typeface="楷体" panose="02010609060101010101" pitchFamily="49" charset="-122"/>
                <a:ea typeface="楷体" panose="02010609060101010101" pitchFamily="49" charset="-122"/>
              </a:rPr>
              <a:t>fp</a:t>
            </a:r>
            <a:r>
              <a:rPr lang="en-US" altLang="zh-CN" sz="1800" dirty="0">
                <a:latin typeface="楷体" panose="02010609060101010101" pitchFamily="49" charset="-122"/>
                <a:ea typeface="楷体" panose="02010609060101010101" pitchFamily="49" charset="-122"/>
              </a:rPr>
              <a:t>);</a:t>
            </a:r>
          </a:p>
          <a:p>
            <a:endParaRPr lang="zh-CN" altLang="en-US" dirty="0"/>
          </a:p>
        </p:txBody>
      </p:sp>
    </p:spTree>
    <p:extLst>
      <p:ext uri="{BB962C8B-B14F-4D97-AF65-F5344CB8AC3E}">
        <p14:creationId xmlns:p14="http://schemas.microsoft.com/office/powerpoint/2010/main" val="3754041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面向</a:t>
            </a:r>
            <a:r>
              <a:rPr lang="zh-CN" altLang="en-US" dirty="0"/>
              <a:t>集合语言方式 </a:t>
            </a:r>
            <a:r>
              <a:rPr lang="en-US" altLang="zh-CN" dirty="0"/>
              <a:t>– </a:t>
            </a:r>
            <a:r>
              <a:rPr lang="zh-CN" altLang="en-US" dirty="0" smtClean="0"/>
              <a:t>具备</a:t>
            </a:r>
            <a:r>
              <a:rPr lang="zh-CN" altLang="en-US" dirty="0"/>
              <a:t>数据独立性</a:t>
            </a:r>
            <a:endParaRPr lang="zh-CN" altLang="en-US" dirty="0"/>
          </a:p>
        </p:txBody>
      </p:sp>
      <p:sp>
        <p:nvSpPr>
          <p:cNvPr id="3" name="内容占位符 2"/>
          <p:cNvSpPr>
            <a:spLocks noGrp="1"/>
          </p:cNvSpPr>
          <p:nvPr>
            <p:ph idx="1"/>
          </p:nvPr>
        </p:nvSpPr>
        <p:spPr/>
        <p:txBody>
          <a:bodyPr/>
          <a:lstStyle/>
          <a:p>
            <a:r>
              <a:rPr lang="zh-CN" altLang="en-US"/>
              <a:t>也称为</a:t>
            </a:r>
            <a:r>
              <a:rPr lang="en-US" altLang="zh-CN"/>
              <a:t>declarative language</a:t>
            </a:r>
          </a:p>
          <a:p>
            <a:r>
              <a:rPr lang="en-US" altLang="zh-CN"/>
              <a:t>select * from emp where deptno=10</a:t>
            </a:r>
          </a:p>
          <a:p>
            <a:endParaRPr lang="zh-CN" altLang="en-US"/>
          </a:p>
        </p:txBody>
      </p:sp>
    </p:spTree>
    <p:extLst>
      <p:ext uri="{BB962C8B-B14F-4D97-AF65-F5344CB8AC3E}">
        <p14:creationId xmlns:p14="http://schemas.microsoft.com/office/powerpoint/2010/main" val="2635931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关系模型理论的提出</a:t>
            </a:r>
          </a:p>
        </p:txBody>
      </p:sp>
      <p:sp>
        <p:nvSpPr>
          <p:cNvPr id="3" name="内容占位符 2"/>
          <p:cNvSpPr>
            <a:spLocks noGrp="1"/>
          </p:cNvSpPr>
          <p:nvPr>
            <p:ph idx="1"/>
          </p:nvPr>
        </p:nvSpPr>
        <p:spPr/>
        <p:txBody>
          <a:bodyPr/>
          <a:lstStyle/>
          <a:p>
            <a:r>
              <a:rPr lang="en-US" altLang="zh-CN"/>
              <a:t>1970</a:t>
            </a:r>
            <a:r>
              <a:rPr lang="zh-CN" altLang="en-US"/>
              <a:t>年，</a:t>
            </a:r>
            <a:r>
              <a:rPr lang="en-US" altLang="zh-CN"/>
              <a:t>Codd</a:t>
            </a:r>
            <a:r>
              <a:rPr lang="zh-CN" altLang="en-US"/>
              <a:t>，</a:t>
            </a:r>
            <a:r>
              <a:rPr lang="en-US" altLang="zh-CN" i="1"/>
              <a:t>A Relational Model of Data for Large Shared Data Banks</a:t>
            </a:r>
          </a:p>
          <a:p>
            <a:r>
              <a:rPr lang="zh-CN" altLang="en-US"/>
              <a:t>因为对关系模型理论的贡献，</a:t>
            </a:r>
            <a:r>
              <a:rPr lang="en-US" altLang="zh-CN"/>
              <a:t>Codd</a:t>
            </a:r>
            <a:r>
              <a:rPr lang="zh-CN" altLang="en-US"/>
              <a:t>获得</a:t>
            </a:r>
            <a:r>
              <a:rPr lang="en-US" altLang="zh-CN"/>
              <a:t>1981</a:t>
            </a:r>
            <a:r>
              <a:rPr lang="zh-CN" altLang="en-US"/>
              <a:t>年度图灵奖</a:t>
            </a:r>
          </a:p>
        </p:txBody>
      </p:sp>
    </p:spTree>
    <p:extLst>
      <p:ext uri="{BB962C8B-B14F-4D97-AF65-F5344CB8AC3E}">
        <p14:creationId xmlns:p14="http://schemas.microsoft.com/office/powerpoint/2010/main" val="2673273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E.F. Codd</a:t>
            </a:r>
            <a:endParaRPr lang="zh-CN" altLang="en-US"/>
          </a:p>
        </p:txBody>
      </p:sp>
      <p:sp>
        <p:nvSpPr>
          <p:cNvPr id="3" name="内容占位符 2"/>
          <p:cNvSpPr>
            <a:spLocks noGrp="1"/>
          </p:cNvSpPr>
          <p:nvPr>
            <p:ph idx="1"/>
          </p:nvPr>
        </p:nvSpPr>
        <p:spPr/>
        <p:txBody>
          <a:bodyPr/>
          <a:lstStyle/>
          <a:p>
            <a:r>
              <a:rPr lang="en-US" altLang="zh-CN" dirty="0"/>
              <a:t>1923.8.19</a:t>
            </a:r>
            <a:r>
              <a:rPr lang="zh-CN" altLang="en-US" dirty="0"/>
              <a:t>，生于英格兰</a:t>
            </a:r>
          </a:p>
          <a:p>
            <a:r>
              <a:rPr lang="zh-CN" altLang="en-US" dirty="0"/>
              <a:t>在</a:t>
            </a:r>
            <a:r>
              <a:rPr lang="en-US" altLang="zh-CN" dirty="0"/>
              <a:t>Oxford</a:t>
            </a:r>
            <a:r>
              <a:rPr lang="zh-CN" altLang="en-US" dirty="0"/>
              <a:t>学习数学和化学</a:t>
            </a:r>
          </a:p>
          <a:p>
            <a:r>
              <a:rPr lang="zh-CN" altLang="en-US" dirty="0"/>
              <a:t>二次大战中，</a:t>
            </a:r>
            <a:r>
              <a:rPr lang="en-US" altLang="zh-CN" dirty="0"/>
              <a:t>Royal Air Force</a:t>
            </a:r>
            <a:r>
              <a:rPr lang="zh-CN" altLang="en-US" dirty="0"/>
              <a:t>飞行员</a:t>
            </a:r>
          </a:p>
          <a:p>
            <a:r>
              <a:rPr lang="en-US" altLang="zh-CN" dirty="0"/>
              <a:t>1948</a:t>
            </a:r>
            <a:r>
              <a:rPr lang="zh-CN" altLang="en-US" dirty="0"/>
              <a:t>，去纽约加入</a:t>
            </a:r>
            <a:r>
              <a:rPr lang="en-US" altLang="zh-CN" dirty="0"/>
              <a:t>IBM</a:t>
            </a:r>
          </a:p>
          <a:p>
            <a:r>
              <a:rPr lang="en-US" altLang="zh-CN" dirty="0"/>
              <a:t>1965, CS PhD, Univ. of Michigan, Ann Arbor</a:t>
            </a:r>
          </a:p>
          <a:p>
            <a:r>
              <a:rPr lang="en-US" altLang="zh-CN" dirty="0"/>
              <a:t>1970</a:t>
            </a:r>
            <a:r>
              <a:rPr lang="zh-CN" altLang="en-US" dirty="0"/>
              <a:t>，提出关系数据模型理论</a:t>
            </a:r>
          </a:p>
          <a:p>
            <a:r>
              <a:rPr lang="en-US" altLang="zh-CN" dirty="0"/>
              <a:t>1981</a:t>
            </a:r>
            <a:r>
              <a:rPr lang="zh-CN" altLang="en-US" dirty="0"/>
              <a:t>，获得</a:t>
            </a:r>
            <a:r>
              <a:rPr lang="en-US" altLang="zh-CN" dirty="0"/>
              <a:t>Turing Award </a:t>
            </a:r>
          </a:p>
          <a:p>
            <a:r>
              <a:rPr lang="en-US" altLang="zh-CN" dirty="0"/>
              <a:t>2003.4.18</a:t>
            </a:r>
            <a:r>
              <a:rPr lang="zh-CN" altLang="en-US" dirty="0"/>
              <a:t>，在佛罗里达家中因心脏病去世</a:t>
            </a:r>
          </a:p>
        </p:txBody>
      </p:sp>
      <p:pic>
        <p:nvPicPr>
          <p:cNvPr id="8" name="imgb" descr="EFCod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88289" y="955644"/>
            <a:ext cx="1539761" cy="218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85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关系定义</a:t>
            </a:r>
          </a:p>
        </p:txBody>
      </p:sp>
      <p:sp>
        <p:nvSpPr>
          <p:cNvPr id="3" name="内容占位符 2"/>
          <p:cNvSpPr>
            <a:spLocks noGrp="1"/>
          </p:cNvSpPr>
          <p:nvPr>
            <p:ph idx="1"/>
          </p:nvPr>
        </p:nvSpPr>
        <p:spPr/>
        <p:txBody>
          <a:bodyPr/>
          <a:lstStyle/>
          <a:p>
            <a:r>
              <a:rPr lang="zh-CN" altLang="en-US"/>
              <a:t>关系是元组</a:t>
            </a:r>
            <a:r>
              <a:rPr lang="en-US" altLang="zh-CN"/>
              <a:t>(tuple)</a:t>
            </a:r>
            <a:r>
              <a:rPr lang="zh-CN" altLang="en-US"/>
              <a:t>的集合</a:t>
            </a:r>
          </a:p>
          <a:p>
            <a:r>
              <a:rPr lang="zh-CN" altLang="en-US"/>
              <a:t>元组是由若干列构成的行</a:t>
            </a:r>
            <a:endParaRPr lang="en-US" altLang="zh-CN"/>
          </a:p>
          <a:p>
            <a:r>
              <a:rPr lang="zh-CN" altLang="en-US"/>
              <a:t>列值要求为单值</a:t>
            </a:r>
          </a:p>
          <a:p>
            <a:endParaRPr lang="zh-CN" altLang="en-US"/>
          </a:p>
        </p:txBody>
      </p:sp>
    </p:spTree>
    <p:extLst>
      <p:ext uri="{BB962C8B-B14F-4D97-AF65-F5344CB8AC3E}">
        <p14:creationId xmlns:p14="http://schemas.microsoft.com/office/powerpoint/2010/main" val="1911153262"/>
      </p:ext>
    </p:extLst>
  </p:cSld>
  <p:clrMapOvr>
    <a:masterClrMapping/>
  </p:clrMapOvr>
</p:sld>
</file>

<file path=ppt/theme/theme1.xml><?xml version="1.0" encoding="utf-8"?>
<a:theme xmlns:a="http://schemas.openxmlformats.org/drawingml/2006/main" name="Office 主题​​">
  <a:themeElements>
    <a:clrScheme name="自定义 1">
      <a:dk1>
        <a:srgbClr val="FFFF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奥斯汀">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精装书">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第一章 数据库技术基础3.0.potx" id="{0C4891AA-DFDA-423A-9AB5-40E3C2A9E7D8}" vid="{C2401741-280E-4530-B20C-76B9544EF2E8}"/>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3694</TotalTime>
  <Words>856</Words>
  <Application>Microsoft Office PowerPoint</Application>
  <PresentationFormat>宽屏</PresentationFormat>
  <Paragraphs>122</Paragraphs>
  <Slides>17</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17</vt:i4>
      </vt:variant>
    </vt:vector>
  </HeadingPairs>
  <TitlesOfParts>
    <vt:vector size="26" baseType="lpstr">
      <vt:lpstr>华文琥珀</vt:lpstr>
      <vt:lpstr>楷体</vt:lpstr>
      <vt:lpstr>宋体</vt:lpstr>
      <vt:lpstr>幼圆</vt:lpstr>
      <vt:lpstr>Arial</vt:lpstr>
      <vt:lpstr>Century Gothic</vt:lpstr>
      <vt:lpstr>Consolas</vt:lpstr>
      <vt:lpstr>Times New Roman</vt:lpstr>
      <vt:lpstr>Office 主题​​</vt:lpstr>
      <vt:lpstr>3</vt:lpstr>
      <vt:lpstr>数据库发展</vt:lpstr>
      <vt:lpstr>层次模型和网状模型的贡献和缺陷</vt:lpstr>
      <vt:lpstr>数据独立性</vt:lpstr>
      <vt:lpstr>面向过程的数据处理方式 – 不具备数据独立性</vt:lpstr>
      <vt:lpstr>面向集合语言方式 – 具备数据独立性</vt:lpstr>
      <vt:lpstr>关系模型理论的提出</vt:lpstr>
      <vt:lpstr>E.F. Codd</vt:lpstr>
      <vt:lpstr>关系定义</vt:lpstr>
      <vt:lpstr>关系模型的三要素</vt:lpstr>
      <vt:lpstr>几个术语的不同叫法</vt:lpstr>
      <vt:lpstr>关系和表的区别</vt:lpstr>
      <vt:lpstr>关系模型的特点</vt:lpstr>
      <vt:lpstr>关系型数据库产品–IBM的System R</vt:lpstr>
      <vt:lpstr>关系型数据库产品 – UCB的Ingres项目</vt:lpstr>
      <vt:lpstr>MySQL历史</vt:lpstr>
      <vt:lpstr>MySQL资源-安装文件及MySQL官方文档</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gupt</cp:lastModifiedBy>
  <cp:revision>887</cp:revision>
  <dcterms:created xsi:type="dcterms:W3CDTF">2015-08-21T10:03:15Z</dcterms:created>
  <dcterms:modified xsi:type="dcterms:W3CDTF">2024-03-12T23:39:31Z</dcterms:modified>
</cp:coreProperties>
</file>